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69" r:id="rId2"/>
    <p:sldMasterId id="2147483888" r:id="rId3"/>
    <p:sldMasterId id="2147483902" r:id="rId4"/>
  </p:sldMasterIdLst>
  <p:notesMasterIdLst>
    <p:notesMasterId r:id="rId40"/>
  </p:notesMasterIdLst>
  <p:sldIdLst>
    <p:sldId id="1541" r:id="rId5"/>
    <p:sldId id="1558" r:id="rId6"/>
    <p:sldId id="1559" r:id="rId7"/>
    <p:sldId id="560" r:id="rId8"/>
    <p:sldId id="658" r:id="rId9"/>
    <p:sldId id="659" r:id="rId10"/>
    <p:sldId id="655" r:id="rId11"/>
    <p:sldId id="590" r:id="rId12"/>
    <p:sldId id="1557" r:id="rId13"/>
    <p:sldId id="690" r:id="rId14"/>
    <p:sldId id="409" r:id="rId15"/>
    <p:sldId id="1562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1560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07" r:id="rId34"/>
    <p:sldId id="608" r:id="rId35"/>
    <p:sldId id="609" r:id="rId36"/>
    <p:sldId id="610" r:id="rId37"/>
    <p:sldId id="1561" r:id="rId38"/>
    <p:sldId id="657" r:id="rId39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333399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14" autoAdjust="0"/>
    <p:restoredTop sz="86390" autoAdjust="0"/>
  </p:normalViewPr>
  <p:slideViewPr>
    <p:cSldViewPr>
      <p:cViewPr varScale="1">
        <p:scale>
          <a:sx n="93" d="100"/>
          <a:sy n="93" d="100"/>
        </p:scale>
        <p:origin x="648" y="33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85B29A9-C877-445E-972F-8B0191658028}" type="slidenum">
              <a:rPr lang="zh-CN" altLang="en-US" sz="1300" baseline="0">
                <a:latin typeface="Garamond" panose="02020404030301010803" pitchFamily="18" charset="0"/>
              </a:rPr>
              <a:pPr algn="r"/>
              <a:t>15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A half-adder is one that doesn't take a carry-in.</a:t>
            </a:r>
          </a:p>
          <a:p>
            <a:pPr eaLnBrk="1" hangingPunct="1"/>
            <a:r>
              <a:rPr lang="en-US" altLang="zh-CN"/>
              <a:t>Sum is one when 1 or 3 inputs are one.  Carry-out is one when 2 or 3 inputs are one.</a:t>
            </a:r>
          </a:p>
        </p:txBody>
      </p:sp>
    </p:spTree>
    <p:extLst>
      <p:ext uri="{BB962C8B-B14F-4D97-AF65-F5344CB8AC3E}">
        <p14:creationId xmlns:p14="http://schemas.microsoft.com/office/powerpoint/2010/main" val="339784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78FBBA9-42EC-4C91-AD38-CBEEF6557D83}" type="slidenum">
              <a:rPr lang="zh-CN" altLang="en-US" sz="1300" baseline="0">
                <a:latin typeface="Garamond" panose="02020404030301010803" pitchFamily="18" charset="0"/>
              </a:rPr>
              <a:pPr algn="r"/>
              <a:t>16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This is called a "ripple-carry" adder.  The sum becomes valid as the carry ripples its way from the low bit to the high bit.  How many gate delays until the output is settled?</a:t>
            </a:r>
          </a:p>
        </p:txBody>
      </p:sp>
    </p:spTree>
    <p:extLst>
      <p:ext uri="{BB962C8B-B14F-4D97-AF65-F5344CB8AC3E}">
        <p14:creationId xmlns:p14="http://schemas.microsoft.com/office/powerpoint/2010/main" val="312538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EBEC619-4F46-4285-AD09-B6B7B26062E3}" type="slidenum">
              <a:rPr lang="zh-CN" altLang="en-US" sz="1300" baseline="0">
                <a:latin typeface="Garamond" panose="02020404030301010803" pitchFamily="18" charset="0"/>
              </a:rPr>
              <a:pPr algn="r"/>
              <a:t>22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643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E994467-11F0-4667-AF8E-5E6DA6DBD125}" type="slidenum">
              <a:rPr lang="zh-CN" altLang="en-US" sz="1300" baseline="0">
                <a:latin typeface="Garamond" panose="02020404030301010803" pitchFamily="18" charset="0"/>
              </a:rPr>
              <a:pPr algn="r"/>
              <a:t>24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Setting R to zero forces b (and B) to 1, which forces a (and A) to zero.</a:t>
            </a:r>
          </a:p>
          <a:p>
            <a:pPr eaLnBrk="1" hangingPunct="1"/>
            <a:r>
              <a:rPr lang="en-US" altLang="zh-CN"/>
              <a:t>This is a stable state, because R=0 and A=0 means b=1.</a:t>
            </a:r>
          </a:p>
          <a:p>
            <a:pPr eaLnBrk="1" hangingPunct="1"/>
            <a:r>
              <a:rPr lang="en-US" altLang="zh-CN"/>
              <a:t>Bring R back to one then keeps the output at zero.</a:t>
            </a:r>
          </a:p>
          <a:p>
            <a:pPr eaLnBrk="1" hangingPunct="1"/>
            <a:r>
              <a:rPr lang="en-US" altLang="zh-CN"/>
              <a:t>What is the result if we start with a=0?</a:t>
            </a:r>
          </a:p>
        </p:txBody>
      </p:sp>
    </p:spTree>
    <p:extLst>
      <p:ext uri="{BB962C8B-B14F-4D97-AF65-F5344CB8AC3E}">
        <p14:creationId xmlns:p14="http://schemas.microsoft.com/office/powerpoint/2010/main" val="94415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D33C07E-962E-40A2-93E8-BE33DCC67B9C}" type="slidenum">
              <a:rPr lang="zh-CN" altLang="en-US" sz="1300" baseline="0">
                <a:latin typeface="Garamond" panose="02020404030301010803" pitchFamily="18" charset="0"/>
              </a:rPr>
              <a:pPr algn="r"/>
              <a:t>25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Setting S to zero forces a (and A) to 1, which forces b (and B) to zero.</a:t>
            </a:r>
          </a:p>
          <a:p>
            <a:pPr eaLnBrk="1" hangingPunct="1"/>
            <a:r>
              <a:rPr lang="en-US" altLang="zh-CN"/>
              <a:t>This is a stable state, because S=0 and B=0 means a=1.</a:t>
            </a:r>
          </a:p>
          <a:p>
            <a:pPr eaLnBrk="1" hangingPunct="1"/>
            <a:r>
              <a:rPr lang="en-US" altLang="zh-CN"/>
              <a:t>Bring S back to one then keeps the output at one.</a:t>
            </a:r>
          </a:p>
          <a:p>
            <a:pPr eaLnBrk="1" hangingPunct="1"/>
            <a:r>
              <a:rPr lang="en-US" altLang="zh-CN"/>
              <a:t>What is the result if we start with a=1?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1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E184CE5-C7C4-4048-B70D-8A51EE8C4E88}" type="slidenum">
              <a:rPr lang="zh-CN" altLang="en-US" sz="1300" baseline="0">
                <a:latin typeface="Garamond" panose="02020404030301010803" pitchFamily="18" charset="0"/>
              </a:rPr>
              <a:pPr algn="r"/>
              <a:t>27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The D-latch is used to store a single data bit.  The latch is set to the value of D whenever WE=1; when WE=0, the current value is stored, no matter what D becomes.</a:t>
            </a:r>
          </a:p>
          <a:p>
            <a:pPr eaLnBrk="1" hangingPunct="1"/>
            <a:r>
              <a:rPr lang="en-US" altLang="zh-CN"/>
              <a:t>Using D and not(D) to control S and R makes it easier to ensure that S and R are never zero at the same time.  </a:t>
            </a:r>
          </a:p>
          <a:p>
            <a:pPr eaLnBrk="1" hangingPunct="1"/>
            <a:r>
              <a:rPr lang="en-US" altLang="zh-CN"/>
              <a:t>WE allows us to control when a new value is written to the latch.</a:t>
            </a:r>
          </a:p>
        </p:txBody>
      </p:sp>
    </p:spTree>
    <p:extLst>
      <p:ext uri="{BB962C8B-B14F-4D97-AF65-F5344CB8AC3E}">
        <p14:creationId xmlns:p14="http://schemas.microsoft.com/office/powerpoint/2010/main" val="404318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1BBFC11-5612-4D10-9B89-72E0882F296D}" type="slidenum">
              <a:rPr lang="zh-CN" altLang="en-US" sz="1300" baseline="0">
                <a:latin typeface="Garamond" panose="02020404030301010803" pitchFamily="18" charset="0"/>
              </a:rPr>
              <a:pPr algn="r"/>
              <a:t>31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Decoder asserts one of the word select lines, based on address.</a:t>
            </a:r>
          </a:p>
          <a:p>
            <a:pPr eaLnBrk="1" hangingPunct="1"/>
            <a:r>
              <a:rPr lang="en-US" altLang="zh-CN"/>
              <a:t>Word select activates one of the output AND gates, which drives the selected data to the output OR gate.  (For a read, this is basically a MUX -- decoder ANDed with signals, results ORed together.)</a:t>
            </a:r>
          </a:p>
          <a:p>
            <a:pPr eaLnBrk="1" hangingPunct="1"/>
            <a:r>
              <a:rPr lang="en-US" altLang="zh-CN"/>
              <a:t>When writing, the only WE bits for the proper word are asserted (based on decoder again).</a:t>
            </a:r>
          </a:p>
        </p:txBody>
      </p:sp>
    </p:spTree>
    <p:extLst>
      <p:ext uri="{BB962C8B-B14F-4D97-AF65-F5344CB8AC3E}">
        <p14:creationId xmlns:p14="http://schemas.microsoft.com/office/powerpoint/2010/main" val="49609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34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2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5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42162">
              <a:defRPr/>
            </a:pPr>
            <a:fld id="{0FB05F3A-8356-43F0-85D1-C5061F7CCB78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42162">
                <a:defRPr/>
              </a:pPr>
              <a:t>5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noFill/>
        </p:spPr>
        <p:txBody>
          <a:bodyPr lIns="104453" tIns="52227" rIns="104453" bIns="52227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42162">
              <a:defRPr/>
            </a:pPr>
            <a:fld id="{0F9E9B02-757B-46B0-8165-A8ED99627B39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42162">
                <a:defRPr/>
              </a:pPr>
              <a:t>6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4453" tIns="52227" rIns="104453" bIns="52227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41177" y="9753352"/>
            <a:ext cx="3084316" cy="4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39" tIns="0" rIns="19039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28404">
              <a:spcBef>
                <a:spcPct val="0"/>
              </a:spcBef>
              <a:defRPr/>
            </a:pPr>
            <a:fld id="{C4CB971D-3A3F-46C5-BE2B-C25B76BCD076}" type="slidenum">
              <a:rPr lang="en-US" altLang="zh-CN" sz="1000" i="1" baseline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1028404">
                <a:spcBef>
                  <a:spcPct val="0"/>
                </a:spcBef>
                <a:defRPr/>
              </a:pPr>
              <a:t>11</a:t>
            </a:fld>
            <a:endParaRPr lang="en-US" altLang="zh-CN" sz="1000" i="1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984250"/>
            <a:ext cx="4540250" cy="340518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58912"/>
            <a:ext cx="5208482" cy="4606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29" tIns="50771" rIns="103129" bIns="50771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1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26A2154-D3F3-434A-80B4-18E51F021C54}" type="slidenum">
              <a:rPr lang="zh-CN" altLang="en-US" sz="1300" baseline="0">
                <a:latin typeface="Garamond" panose="02020404030301010803" pitchFamily="18" charset="0"/>
              </a:rPr>
              <a:pPr algn="r"/>
              <a:t>13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Uses of decoder: 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convert memory/register address to a control line that selects that location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convert an opcode to one of n control lines</a:t>
            </a:r>
          </a:p>
        </p:txBody>
      </p:sp>
    </p:spTree>
    <p:extLst>
      <p:ext uri="{BB962C8B-B14F-4D97-AF65-F5344CB8AC3E}">
        <p14:creationId xmlns:p14="http://schemas.microsoft.com/office/powerpoint/2010/main" val="356279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473C1D7-0548-4A50-9D89-733E1A698F97}" type="slidenum">
              <a:rPr lang="zh-CN" altLang="en-US" sz="1300" baseline="0">
                <a:latin typeface="Garamond" panose="02020404030301010803" pitchFamily="18" charset="0"/>
              </a:rPr>
              <a:pPr algn="r"/>
              <a:t>14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Another view: decode S, and AND each output with one of the MUX inputs.</a:t>
            </a:r>
          </a:p>
          <a:p>
            <a:pPr eaLnBrk="1" hangingPunct="1"/>
            <a:r>
              <a:rPr lang="en-US" altLang="zh-CN"/>
              <a:t>Also explain multi-bit inputs.</a:t>
            </a:r>
          </a:p>
          <a:p>
            <a:pPr eaLnBrk="1" hangingPunct="1"/>
            <a:r>
              <a:rPr lang="en-US" altLang="zh-CN"/>
              <a:t>Uses of multiplexer: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select which input to use for function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select which computed value to pass to next stage (or to place on bus)</a:t>
            </a:r>
          </a:p>
        </p:txBody>
      </p:sp>
    </p:spTree>
    <p:extLst>
      <p:ext uri="{BB962C8B-B14F-4D97-AF65-F5344CB8AC3E}">
        <p14:creationId xmlns:p14="http://schemas.microsoft.com/office/powerpoint/2010/main" val="130663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30542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2023/9/6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5738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539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622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59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82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838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56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403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523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60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6346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3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2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2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1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1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9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7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04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9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2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7647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2023/9/6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4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9176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7768" y="6537325"/>
            <a:ext cx="22860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5028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317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2857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341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905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207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553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5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5060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400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1787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4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8307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980728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148565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just"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algn="just">
              <a:buFont typeface="Wingdings" panose="05000000000000000000" pitchFamily="2" charset="2"/>
              <a:buChar char="l"/>
              <a:defRPr sz="2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200150" indent="-285750" algn="just">
              <a:buFont typeface="Wingdings" panose="05000000000000000000" pitchFamily="2" charset="2"/>
              <a:buChar char="p"/>
              <a:defRPr sz="18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657350" indent="-285750" algn="just">
              <a:buSzPct val="70000"/>
              <a:buFontTx/>
              <a:buChar char="○"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0">
              <a:buFont typeface="Arial" panose="020B0604020202020204" pitchFamily="34" charset="0"/>
              <a:buNone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12959331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7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8.jpeg"/><Relationship Id="rId7" Type="http://schemas.openxmlformats.org/officeDocument/2006/relationships/image" Target="../media/image4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36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3-2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Combinational Logic Circuits &amp;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Basic Storage Elements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.02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E51599-72FA-46C9-8703-02C0356C4C75}"/>
              </a:ext>
            </a:extLst>
          </p:cNvPr>
          <p:cNvSpPr txBox="1"/>
          <p:nvPr/>
        </p:nvSpPr>
        <p:spPr>
          <a:xfrm>
            <a:off x="2406644" y="501968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200" baseline="0">
                  <a:ea typeface="宋体" panose="02010600030101010101" pitchFamily="2" charset="-122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Gaussian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Jacobi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 dirty="0">
                    <a:ea typeface="宋体" panose="02010600030101010101" pitchFamily="2" charset="-122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CC4F4D65-048A-4439-A1FD-6FE37628AE6A}"/>
              </a:ext>
            </a:extLst>
          </p:cNvPr>
          <p:cNvSpPr/>
          <p:nvPr/>
        </p:nvSpPr>
        <p:spPr bwMode="auto">
          <a:xfrm>
            <a:off x="4265966" y="52292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749CE26-EB42-4EDD-9677-6BE1C30AA3A5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Algorithm and Data Structure</a:t>
              </a:r>
              <a:endParaRPr lang="zh-CN" altLang="en-US" sz="1800" b="0" baseline="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chemeClr val="accent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aseline="0" dirty="0">
                  <a:solidFill>
                    <a:schemeClr val="bg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Calibri" panose="020F0502020204030204" pitchFamily="34" charset="0"/>
                  <a:ea typeface="宋体" panose="02010600030101010101" pitchFamily="2" charset="-122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Calibri" panose="020F0502020204030204" pitchFamily="34" charset="0"/>
                  <a:ea typeface="宋体" panose="02010600030101010101" pitchFamily="2" charset="-122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chemeClr val="accent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8A2D24A0-8BB8-437B-A5CB-8D54E162D91F}"/>
              </a:ext>
            </a:extLst>
          </p:cNvPr>
          <p:cNvCxnSpPr>
            <a:cxnSpLocks/>
            <a:stCxn id="89" idx="1"/>
            <a:endCxn id="100" idx="3"/>
          </p:cNvCxnSpPr>
          <p:nvPr/>
        </p:nvCxnSpPr>
        <p:spPr bwMode="auto">
          <a:xfrm flipH="1" flipV="1">
            <a:off x="3908413" y="4976372"/>
            <a:ext cx="357553" cy="47453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87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196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99543"/>
              <a:gd name="adj2" fmla="val -3066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995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B67EF9-BA56-47DF-86C9-153187B4D52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D0159-BCB6-43CA-8B39-AC76FACEA8E8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inputs, </a:t>
            </a:r>
            <a:r>
              <a:rPr lang="en-US" altLang="zh-CN" i="1">
                <a:ea typeface="宋体" panose="02010600030101010101" pitchFamily="2" charset="-122"/>
              </a:rPr>
              <a:t>2</a:t>
            </a:r>
            <a:r>
              <a:rPr lang="en-US" altLang="zh-CN" i="1" baseline="30000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outputs</a:t>
            </a:r>
          </a:p>
          <a:p>
            <a:pPr marL="576263" lvl="1" indent="-234950"/>
            <a:r>
              <a:rPr lang="en-US" altLang="zh-CN"/>
              <a:t>exactly one output is 1 for each possible input pattern</a:t>
            </a:r>
          </a:p>
        </p:txBody>
      </p:sp>
      <p:pic>
        <p:nvPicPr>
          <p:cNvPr id="50182" name="Picture 6" descr="ch03-dec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5394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1041400" y="3473450"/>
            <a:ext cx="147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 dirty="0">
                <a:ea typeface="宋体" panose="02010600030101010101" pitchFamily="2" charset="-122"/>
              </a:rPr>
              <a:t>2-bit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 dirty="0"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CC464C-822E-44E4-87B9-B0DB1458A393}"/>
              </a:ext>
            </a:extLst>
          </p:cNvPr>
          <p:cNvSpPr txBox="1"/>
          <p:nvPr/>
        </p:nvSpPr>
        <p:spPr>
          <a:xfrm>
            <a:off x="4067944" y="192415"/>
            <a:ext cx="422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0" dirty="0">
                <a:solidFill>
                  <a:schemeClr val="accent1"/>
                </a:solidFill>
              </a:rPr>
              <a:t>How many transistors?</a:t>
            </a:r>
            <a:endParaRPr lang="zh-CN" altLang="en-US" sz="2800" b="1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1BD4B-26EA-40C2-9138-A2F725A919BB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20AF6-914D-46E1-952A-608FF9CB2D8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pic>
        <p:nvPicPr>
          <p:cNvPr id="52228" name="Picture 7" descr="ch03-m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705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Multiplexer (MUX)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-bit selector and </a:t>
            </a:r>
            <a:r>
              <a:rPr lang="en-US" altLang="zh-CN" i="1">
                <a:ea typeface="宋体" panose="02010600030101010101" pitchFamily="2" charset="-122"/>
              </a:rPr>
              <a:t>2</a:t>
            </a:r>
            <a:r>
              <a:rPr lang="en-US" altLang="zh-CN" i="1" baseline="30000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inputs, one output</a:t>
            </a:r>
          </a:p>
          <a:p>
            <a:pPr marL="576263" lvl="1" indent="-234950"/>
            <a:r>
              <a:rPr lang="en-US" altLang="zh-CN"/>
              <a:t>output equals one of the inputs, depending on selector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6096000" y="5486400"/>
            <a:ext cx="2005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>
                <a:ea typeface="宋体" panose="02010600030101010101" pitchFamily="2" charset="-122"/>
              </a:rPr>
              <a:t>4-to-1 MUX</a:t>
            </a:r>
          </a:p>
        </p:txBody>
      </p:sp>
    </p:spTree>
    <p:extLst>
      <p:ext uri="{BB962C8B-B14F-4D97-AF65-F5344CB8AC3E}">
        <p14:creationId xmlns:p14="http://schemas.microsoft.com/office/powerpoint/2010/main" val="369431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E6B1F-6A8F-47A2-85DE-FEEE85A908A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5F39C-6F9F-494A-A685-D9CBD55C14CF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Full Adder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Add two bits and carry-in,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produce one-bit sum and carry-out.</a:t>
            </a:r>
          </a:p>
        </p:txBody>
      </p:sp>
      <p:graphicFrame>
        <p:nvGraphicFramePr>
          <p:cNvPr id="75780" name="Group 4"/>
          <p:cNvGraphicFramePr>
            <a:graphicFrameLocks noGrp="1"/>
          </p:cNvGraphicFramePr>
          <p:nvPr/>
        </p:nvGraphicFramePr>
        <p:xfrm>
          <a:off x="7010400" y="1709738"/>
          <a:ext cx="1981200" cy="3438524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in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out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4326" name="Picture 71" descr="ch03-ful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9" y="1988840"/>
            <a:ext cx="6145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23" y="5148262"/>
            <a:ext cx="2189754" cy="16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4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A5FA4-A352-4A84-AE3B-FF42387A0CF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1C9710-2312-4EFE-B26E-AB2531D27D8C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Four-bit Adder</a:t>
            </a:r>
          </a:p>
        </p:txBody>
      </p:sp>
      <p:pic>
        <p:nvPicPr>
          <p:cNvPr id="56325" name="Picture 6" descr="ch03-4bit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534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Adder/</a:t>
            </a:r>
            <a:r>
              <a:rPr lang="en-US" altLang="zh-CN" dirty="0" err="1"/>
              <a:t>Subtracter</a:t>
            </a:r>
            <a:r>
              <a:rPr lang="en-US" altLang="zh-CN" dirty="0"/>
              <a:t> - Approach #1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37" y="980728"/>
            <a:ext cx="6237207" cy="2520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19" y="3903449"/>
            <a:ext cx="5747802" cy="25074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872" y="26369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0" dirty="0"/>
              <a:t>A+B</a:t>
            </a:r>
            <a:endParaRPr lang="zh-CN" altLang="en-US" b="1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563028" y="2821578"/>
                <a:ext cx="24482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baseline="0" dirty="0"/>
                  <a:t>           A-B</a:t>
                </a:r>
              </a:p>
              <a:p>
                <a:endParaRPr lang="en-US" altLang="zh-CN" b="1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baseline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zh-CN" altLang="en-US" b="1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28" y="2821578"/>
                <a:ext cx="2448272" cy="923330"/>
              </a:xfrm>
              <a:prstGeom prst="rect">
                <a:avLst/>
              </a:prstGeom>
              <a:blipFill>
                <a:blip r:embed="rId4"/>
                <a:stretch>
                  <a:fillRect t="-3974" b="-5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137326-FDB0-43D1-B5B7-693EE349A5B3}"/>
                  </a:ext>
                </a:extLst>
              </p:cNvPr>
              <p:cNvSpPr txBox="1"/>
              <p:nvPr/>
            </p:nvSpPr>
            <p:spPr>
              <a:xfrm>
                <a:off x="6725300" y="375201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baseline="0" dirty="0">
                    <a:solidFill>
                      <a:srgbClr val="0000FF"/>
                    </a:solidFill>
                  </a:rPr>
                  <a:t>(M-B) mod M=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0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 altLang="zh-CN" b="1" i="1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137326-FDB0-43D1-B5B7-693EE349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300" y="3752012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34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Adder/</a:t>
            </a:r>
            <a:r>
              <a:rPr lang="en-US" altLang="zh-CN" dirty="0" err="1"/>
              <a:t>Subtracter</a:t>
            </a:r>
            <a:r>
              <a:rPr lang="en-US" altLang="zh-CN" dirty="0"/>
              <a:t> - Approach #2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6217801" cy="51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Incrementer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Let’s create an </a:t>
            </a:r>
            <a:r>
              <a:rPr lang="en-US" altLang="zh-CN" dirty="0" err="1"/>
              <a:t>incrementer</a:t>
            </a:r>
            <a:endParaRPr lang="en-US" altLang="zh-CN" dirty="0"/>
          </a:p>
          <a:p>
            <a:pPr lvl="1"/>
            <a:r>
              <a:rPr lang="en-US" altLang="zh-CN" dirty="0"/>
              <a:t>Input: A (as a 16-bit 2’s complement integer)</a:t>
            </a:r>
          </a:p>
          <a:p>
            <a:pPr lvl="1"/>
            <a:r>
              <a:rPr lang="en-US" altLang="zh-CN" dirty="0"/>
              <a:t>Output: A+1 (also as a 16-bit 2’s complement integer)</a:t>
            </a:r>
          </a:p>
          <a:p>
            <a:r>
              <a:rPr lang="en-US" altLang="zh-CN" dirty="0"/>
              <a:t>Approach #1 (impractical):</a:t>
            </a:r>
          </a:p>
          <a:p>
            <a:pPr lvl="1"/>
            <a:r>
              <a:rPr lang="en-US" altLang="zh-CN" dirty="0"/>
              <a:t>Use PLA-like techniques to implement circuit</a:t>
            </a:r>
          </a:p>
          <a:p>
            <a:pPr lvl="1"/>
            <a:r>
              <a:rPr lang="en-US" altLang="zh-CN" dirty="0"/>
              <a:t>Problem: 2</a:t>
            </a:r>
            <a:r>
              <a:rPr lang="en-US" altLang="zh-CN" baseline="30000" dirty="0"/>
              <a:t>16</a:t>
            </a:r>
            <a:r>
              <a:rPr lang="en-US" altLang="zh-CN" dirty="0"/>
              <a:t> or 65536 rows, 16 output columns</a:t>
            </a:r>
          </a:p>
          <a:p>
            <a:pPr lvl="1"/>
            <a:r>
              <a:rPr lang="en-US" altLang="zh-CN" dirty="0"/>
              <a:t>In theory, possible; in practice, intractable</a:t>
            </a:r>
          </a:p>
          <a:p>
            <a:r>
              <a:rPr lang="en-US" altLang="zh-CN" dirty="0"/>
              <a:t>Approach#2 (pragmatic):</a:t>
            </a:r>
          </a:p>
          <a:p>
            <a:pPr lvl="1"/>
            <a:r>
              <a:rPr lang="en-US" altLang="zh-CN" dirty="0"/>
              <a:t>Create a 1-bit </a:t>
            </a:r>
            <a:r>
              <a:rPr lang="en-US" altLang="zh-CN" dirty="0" err="1"/>
              <a:t>incrementer</a:t>
            </a:r>
            <a:r>
              <a:rPr lang="en-US" altLang="zh-CN" dirty="0"/>
              <a:t> circuit</a:t>
            </a:r>
          </a:p>
          <a:p>
            <a:pPr lvl="1"/>
            <a:r>
              <a:rPr lang="en-US" altLang="zh-CN" dirty="0"/>
              <a:t>Replicate it 16 times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47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Combinational Logic Circuits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788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One-bit </a:t>
            </a:r>
            <a:r>
              <a:rPr lang="en-US" altLang="zh-CN" dirty="0" err="1"/>
              <a:t>Incrementer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Implement a single-column of an </a:t>
            </a:r>
            <a:r>
              <a:rPr lang="en-US" altLang="zh-CN" dirty="0" err="1"/>
              <a:t>incrementer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660232" y="1709738"/>
          <a:ext cx="1950368" cy="1930702"/>
        </p:xfrm>
        <a:graphic>
          <a:graphicData uri="http://schemas.openxmlformats.org/drawingml/2006/table">
            <a:tbl>
              <a:tblPr/>
              <a:tblGrid>
                <a:gridCol w="1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in</a:t>
                      </a:r>
                      <a:endParaRPr kumimoji="0" lang="en-US" altLang="zh-CN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out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3960440" cy="369039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3275856" y="1709738"/>
            <a:ext cx="1728192" cy="2791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32" y="4554449"/>
            <a:ext cx="2049736" cy="15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86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E56F5-0D6D-4842-BBAC-E75166D0F48E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6A7A0-4A51-46C8-BA2C-29068D723D6E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Combinational vs. Sequential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Combinational Circuit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always gives the same output for a given set of inputs</a:t>
            </a:r>
          </a:p>
          <a:p>
            <a:pPr marL="1022350" lvl="2" indent="-222250"/>
            <a:r>
              <a:rPr lang="en-US" altLang="zh-CN" sz="1800" dirty="0"/>
              <a:t>ex: adder always generates sum and carry,</a:t>
            </a:r>
            <a:br>
              <a:rPr lang="en-US" altLang="zh-CN" sz="1800" dirty="0"/>
            </a:br>
            <a:r>
              <a:rPr lang="en-US" altLang="zh-CN" sz="1800" dirty="0"/>
              <a:t>regardless of previous inputs</a:t>
            </a:r>
          </a:p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Sequential Circuit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stores information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output depends on stored information (state) plus input</a:t>
            </a:r>
          </a:p>
          <a:p>
            <a:pPr marL="1022350" lvl="2" indent="-222250"/>
            <a:r>
              <a:rPr lang="en-US" altLang="zh-CN" sz="1800" dirty="0"/>
              <a:t>so a given input might produce different outputs,</a:t>
            </a:r>
            <a:br>
              <a:rPr lang="en-US" altLang="zh-CN" sz="1800" dirty="0"/>
            </a:br>
            <a:r>
              <a:rPr lang="en-US" altLang="zh-CN" sz="1800" dirty="0"/>
              <a:t>depending on the stored information</a:t>
            </a:r>
          </a:p>
          <a:p>
            <a:pPr marL="576263" lvl="1" indent="-234950"/>
            <a:r>
              <a:rPr lang="en-US" altLang="zh-CN" i="1" dirty="0">
                <a:latin typeface="Courier"/>
              </a:rPr>
              <a:t>example:</a:t>
            </a:r>
            <a:r>
              <a:rPr lang="en-US" altLang="zh-CN" dirty="0">
                <a:latin typeface="Courier"/>
              </a:rPr>
              <a:t> ticket counter</a:t>
            </a:r>
          </a:p>
          <a:p>
            <a:pPr marL="1022350" lvl="2" indent="-222250"/>
            <a:r>
              <a:rPr lang="en-US" altLang="zh-CN" sz="1800" dirty="0"/>
              <a:t>advances when you push the button</a:t>
            </a:r>
          </a:p>
          <a:p>
            <a:pPr marL="1022350" lvl="2" indent="-222250"/>
            <a:r>
              <a:rPr lang="en-US" altLang="zh-CN" sz="1800" dirty="0"/>
              <a:t>output depends on previous state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useful for building “memory” elements and “state machines”</a:t>
            </a:r>
          </a:p>
        </p:txBody>
      </p:sp>
    </p:spTree>
    <p:extLst>
      <p:ext uri="{BB962C8B-B14F-4D97-AF65-F5344CB8AC3E}">
        <p14:creationId xmlns:p14="http://schemas.microsoft.com/office/powerpoint/2010/main" val="28869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52D19-353F-424C-915F-772D67FFCF9A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04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62B619-E106-4C2F-ABDA-9562B443E16C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R-S Latch: Simple Storage Element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R is used to “reset” or “clear” the element – set it to zero.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S is used to “set” the element – set it to one.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If both R and S are one, out could be </a:t>
            </a:r>
            <a:r>
              <a:rPr lang="en-US" altLang="zh-CN" u="sng" dirty="0">
                <a:ea typeface="宋体" panose="02010600030101010101" pitchFamily="2" charset="-122"/>
              </a:rPr>
              <a:t>either</a:t>
            </a:r>
            <a:r>
              <a:rPr lang="en-US" altLang="zh-CN" dirty="0">
                <a:ea typeface="宋体" panose="02010600030101010101" pitchFamily="2" charset="-122"/>
              </a:rPr>
              <a:t> zero or one.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“quiescent” state -- holds its previous value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note: if a is 1, b is 0, and vice versa</a:t>
            </a:r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grpSp>
        <p:nvGrpSpPr>
          <p:cNvPr id="60422" name="Group 4"/>
          <p:cNvGrpSpPr>
            <a:grpSpLocks/>
          </p:cNvGrpSpPr>
          <p:nvPr/>
        </p:nvGrpSpPr>
        <p:grpSpPr bwMode="auto">
          <a:xfrm>
            <a:off x="685800" y="2312988"/>
            <a:ext cx="7985125" cy="2195512"/>
            <a:chOff x="432" y="1392"/>
            <a:chExt cx="5030" cy="1383"/>
          </a:xfrm>
        </p:grpSpPr>
        <p:sp>
          <p:nvSpPr>
            <p:cNvPr id="60423" name="Text Box 8"/>
            <p:cNvSpPr txBox="1">
              <a:spLocks noChangeArrowheads="1"/>
            </p:cNvSpPr>
            <p:nvPr/>
          </p:nvSpPr>
          <p:spPr bwMode="auto">
            <a:xfrm>
              <a:off x="2160" y="1776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Franklin Gothic Book" panose="020B05030201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24" name="Text Box 9"/>
            <p:cNvSpPr txBox="1">
              <a:spLocks noChangeArrowheads="1"/>
            </p:cNvSpPr>
            <p:nvPr/>
          </p:nvSpPr>
          <p:spPr bwMode="auto">
            <a:xfrm>
              <a:off x="2160" y="235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Franklin Gothic Book" panose="020B05030201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pic>
          <p:nvPicPr>
            <p:cNvPr id="60425" name="Picture 18" descr="ch03-srla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224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19" descr="ch03-srla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88"/>
              <a:ext cx="224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7" name="Text Box 20"/>
            <p:cNvSpPr txBox="1">
              <a:spLocks noChangeArrowheads="1"/>
            </p:cNvSpPr>
            <p:nvPr/>
          </p:nvSpPr>
          <p:spPr bwMode="auto">
            <a:xfrm>
              <a:off x="1056" y="13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28" name="Text Box 21"/>
            <p:cNvSpPr txBox="1">
              <a:spLocks noChangeArrowheads="1"/>
            </p:cNvSpPr>
            <p:nvPr/>
          </p:nvSpPr>
          <p:spPr bwMode="auto">
            <a:xfrm>
              <a:off x="1056" y="25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29" name="Text Box 22"/>
            <p:cNvSpPr txBox="1">
              <a:spLocks noChangeArrowheads="1"/>
            </p:cNvSpPr>
            <p:nvPr/>
          </p:nvSpPr>
          <p:spPr bwMode="auto">
            <a:xfrm>
              <a:off x="2064" y="16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0" name="Text Box 23"/>
            <p:cNvSpPr txBox="1">
              <a:spLocks noChangeArrowheads="1"/>
            </p:cNvSpPr>
            <p:nvPr/>
          </p:nvSpPr>
          <p:spPr bwMode="auto">
            <a:xfrm>
              <a:off x="1056" y="23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1" name="Text Box 24"/>
            <p:cNvSpPr txBox="1">
              <a:spLocks noChangeArrowheads="1"/>
            </p:cNvSpPr>
            <p:nvPr/>
          </p:nvSpPr>
          <p:spPr bwMode="auto">
            <a:xfrm>
              <a:off x="1056" y="16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2" name="Text Box 25"/>
            <p:cNvSpPr txBox="1">
              <a:spLocks noChangeArrowheads="1"/>
            </p:cNvSpPr>
            <p:nvPr/>
          </p:nvSpPr>
          <p:spPr bwMode="auto">
            <a:xfrm>
              <a:off x="2064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3" name="Text Box 28"/>
            <p:cNvSpPr txBox="1">
              <a:spLocks noChangeArrowheads="1"/>
            </p:cNvSpPr>
            <p:nvPr/>
          </p:nvSpPr>
          <p:spPr bwMode="auto">
            <a:xfrm>
              <a:off x="3840" y="13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4" name="Text Box 29"/>
            <p:cNvSpPr txBox="1">
              <a:spLocks noChangeArrowheads="1"/>
            </p:cNvSpPr>
            <p:nvPr/>
          </p:nvSpPr>
          <p:spPr bwMode="auto">
            <a:xfrm>
              <a:off x="3840" y="25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5" name="Text Box 30"/>
            <p:cNvSpPr txBox="1">
              <a:spLocks noChangeArrowheads="1"/>
            </p:cNvSpPr>
            <p:nvPr/>
          </p:nvSpPr>
          <p:spPr bwMode="auto">
            <a:xfrm>
              <a:off x="4848" y="16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6" name="Text Box 31"/>
            <p:cNvSpPr txBox="1">
              <a:spLocks noChangeArrowheads="1"/>
            </p:cNvSpPr>
            <p:nvPr/>
          </p:nvSpPr>
          <p:spPr bwMode="auto">
            <a:xfrm>
              <a:off x="3840" y="23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7" name="Text Box 32"/>
            <p:cNvSpPr txBox="1">
              <a:spLocks noChangeArrowheads="1"/>
            </p:cNvSpPr>
            <p:nvPr/>
          </p:nvSpPr>
          <p:spPr bwMode="auto">
            <a:xfrm>
              <a:off x="3840" y="16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8" name="Text Box 33"/>
            <p:cNvSpPr txBox="1">
              <a:spLocks noChangeArrowheads="1"/>
            </p:cNvSpPr>
            <p:nvPr/>
          </p:nvSpPr>
          <p:spPr bwMode="auto">
            <a:xfrm>
              <a:off x="4848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18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9D1A1-F15A-468A-AB23-A01B0275A0FB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C3344-73F4-41FF-B396-DE3BB97672A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Clearing the R-S latch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ea typeface="宋体" panose="02010600030101010101" pitchFamily="2" charset="-122"/>
              </a:rPr>
              <a:t>Suppose we start with output = 1, then change R to zero.</a:t>
            </a:r>
          </a:p>
        </p:txBody>
      </p:sp>
      <p:sp>
        <p:nvSpPr>
          <p:cNvPr id="61446" name="Text Box 19"/>
          <p:cNvSpPr txBox="1">
            <a:spLocks noChangeArrowheads="1"/>
          </p:cNvSpPr>
          <p:nvPr/>
        </p:nvSpPr>
        <p:spPr bwMode="auto">
          <a:xfrm>
            <a:off x="4800600" y="3352800"/>
            <a:ext cx="366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aseline="0">
                <a:ea typeface="宋体" panose="02010600030101010101" pitchFamily="2" charset="-122"/>
              </a:rPr>
              <a:t>Output changes to zero.</a:t>
            </a:r>
          </a:p>
        </p:txBody>
      </p:sp>
      <p:sp>
        <p:nvSpPr>
          <p:cNvPr id="61447" name="Text Box 20"/>
          <p:cNvSpPr txBox="1">
            <a:spLocks noChangeArrowheads="1"/>
          </p:cNvSpPr>
          <p:nvPr/>
        </p:nvSpPr>
        <p:spPr bwMode="auto">
          <a:xfrm>
            <a:off x="424815" y="6065044"/>
            <a:ext cx="558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 dirty="0">
                <a:ea typeface="宋体" panose="02010600030101010101" pitchFamily="2" charset="-122"/>
              </a:rPr>
              <a:t>Then set R=1 to “store” value in quiescent state.</a:t>
            </a:r>
          </a:p>
        </p:txBody>
      </p:sp>
      <p:sp>
        <p:nvSpPr>
          <p:cNvPr id="61448" name="Text Box 22"/>
          <p:cNvSpPr txBox="1">
            <a:spLocks noChangeArrowheads="1"/>
          </p:cNvSpPr>
          <p:nvPr/>
        </p:nvSpPr>
        <p:spPr bwMode="auto">
          <a:xfrm>
            <a:off x="3127375" y="2286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49" name="Text Box 23"/>
          <p:cNvSpPr txBox="1">
            <a:spLocks noChangeArrowheads="1"/>
          </p:cNvSpPr>
          <p:nvPr/>
        </p:nvSpPr>
        <p:spPr bwMode="auto">
          <a:xfrm>
            <a:off x="3127375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0</a:t>
            </a:r>
          </a:p>
        </p:txBody>
      </p:sp>
      <p:pic>
        <p:nvPicPr>
          <p:cNvPr id="61450" name="Picture 24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25"/>
          <p:cNvSpPr txBox="1">
            <a:spLocks noChangeArrowheads="1"/>
          </p:cNvSpPr>
          <p:nvPr/>
        </p:nvSpPr>
        <p:spPr bwMode="auto">
          <a:xfrm>
            <a:off x="1371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2" name="Text Box 26"/>
          <p:cNvSpPr txBox="1">
            <a:spLocks noChangeArrowheads="1"/>
          </p:cNvSpPr>
          <p:nvPr/>
        </p:nvSpPr>
        <p:spPr bwMode="auto">
          <a:xfrm>
            <a:off x="13716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3" name="Text Box 27"/>
          <p:cNvSpPr txBox="1">
            <a:spLocks noChangeArrowheads="1"/>
          </p:cNvSpPr>
          <p:nvPr/>
        </p:nvSpPr>
        <p:spPr bwMode="auto">
          <a:xfrm>
            <a:off x="29718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4" name="Text Box 28"/>
          <p:cNvSpPr txBox="1">
            <a:spLocks noChangeArrowheads="1"/>
          </p:cNvSpPr>
          <p:nvPr/>
        </p:nvSpPr>
        <p:spPr bwMode="auto">
          <a:xfrm>
            <a:off x="13716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5" name="Text Box 29"/>
          <p:cNvSpPr txBox="1">
            <a:spLocks noChangeArrowheads="1"/>
          </p:cNvSpPr>
          <p:nvPr/>
        </p:nvSpPr>
        <p:spPr bwMode="auto">
          <a:xfrm>
            <a:off x="1371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56" name="Text Box 30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57" name="Text Box 31"/>
          <p:cNvSpPr txBox="1">
            <a:spLocks noChangeArrowheads="1"/>
          </p:cNvSpPr>
          <p:nvPr/>
        </p:nvSpPr>
        <p:spPr bwMode="auto">
          <a:xfrm>
            <a:off x="7851775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8" name="Text Box 32"/>
          <p:cNvSpPr txBox="1">
            <a:spLocks noChangeArrowheads="1"/>
          </p:cNvSpPr>
          <p:nvPr/>
        </p:nvSpPr>
        <p:spPr bwMode="auto">
          <a:xfrm>
            <a:off x="7851775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0</a:t>
            </a:r>
          </a:p>
        </p:txBody>
      </p:sp>
      <p:pic>
        <p:nvPicPr>
          <p:cNvPr id="61459" name="Picture 33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Text Box 34"/>
          <p:cNvSpPr txBox="1">
            <a:spLocks noChangeArrowheads="1"/>
          </p:cNvSpPr>
          <p:nvPr/>
        </p:nvSpPr>
        <p:spPr bwMode="auto">
          <a:xfrm>
            <a:off x="6096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61" name="Text Box 35"/>
          <p:cNvSpPr txBox="1">
            <a:spLocks noChangeArrowheads="1"/>
          </p:cNvSpPr>
          <p:nvPr/>
        </p:nvSpPr>
        <p:spPr bwMode="auto">
          <a:xfrm>
            <a:off x="6096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62" name="Text Box 36"/>
          <p:cNvSpPr txBox="1">
            <a:spLocks noChangeArrowheads="1"/>
          </p:cNvSpPr>
          <p:nvPr/>
        </p:nvSpPr>
        <p:spPr bwMode="auto">
          <a:xfrm>
            <a:off x="76962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63" name="Text Box 37"/>
          <p:cNvSpPr txBox="1">
            <a:spLocks noChangeArrowheads="1"/>
          </p:cNvSpPr>
          <p:nvPr/>
        </p:nvSpPr>
        <p:spPr bwMode="auto">
          <a:xfrm>
            <a:off x="60960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64" name="Text Box 38"/>
          <p:cNvSpPr txBox="1">
            <a:spLocks noChangeArrowheads="1"/>
          </p:cNvSpPr>
          <p:nvPr/>
        </p:nvSpPr>
        <p:spPr bwMode="auto">
          <a:xfrm>
            <a:off x="60960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65" name="Text Box 39"/>
          <p:cNvSpPr txBox="1">
            <a:spLocks noChangeArrowheads="1"/>
          </p:cNvSpPr>
          <p:nvPr/>
        </p:nvSpPr>
        <p:spPr bwMode="auto">
          <a:xfrm>
            <a:off x="7696200" y="5181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66" name="Line 18"/>
          <p:cNvSpPr>
            <a:spLocks noChangeShapeType="1"/>
          </p:cNvSpPr>
          <p:nvPr/>
        </p:nvSpPr>
        <p:spPr bwMode="auto">
          <a:xfrm>
            <a:off x="3581400" y="3657600"/>
            <a:ext cx="144780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15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8EF2C-DE71-4C6E-9A4A-AEFB24B1E54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1FB4F1-9C82-4945-901B-502659567FEE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Setting the R-S Latch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zh-CN">
                <a:ea typeface="宋体" panose="02010600030101010101" pitchFamily="2" charset="-122"/>
              </a:rPr>
              <a:t>Suppose we start with output = 0, then change S to zero.</a:t>
            </a:r>
          </a:p>
        </p:txBody>
      </p:sp>
      <p:sp>
        <p:nvSpPr>
          <p:cNvPr id="63494" name="Text Box 19"/>
          <p:cNvSpPr txBox="1">
            <a:spLocks noChangeArrowheads="1"/>
          </p:cNvSpPr>
          <p:nvPr/>
        </p:nvSpPr>
        <p:spPr bwMode="auto">
          <a:xfrm>
            <a:off x="4845050" y="3352800"/>
            <a:ext cx="358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aseline="0">
                <a:ea typeface="宋体" panose="02010600030101010101" pitchFamily="2" charset="-122"/>
              </a:rPr>
              <a:t>Output changes to one.</a:t>
            </a:r>
          </a:p>
        </p:txBody>
      </p:sp>
      <p:sp>
        <p:nvSpPr>
          <p:cNvPr id="63495" name="Text Box 20"/>
          <p:cNvSpPr txBox="1">
            <a:spLocks noChangeArrowheads="1"/>
          </p:cNvSpPr>
          <p:nvPr/>
        </p:nvSpPr>
        <p:spPr bwMode="auto">
          <a:xfrm>
            <a:off x="381000" y="5940133"/>
            <a:ext cx="557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 dirty="0">
                <a:ea typeface="宋体" panose="02010600030101010101" pitchFamily="2" charset="-122"/>
              </a:rPr>
              <a:t>Then set S=1 to “store” value in quiescent state.</a:t>
            </a:r>
          </a:p>
        </p:txBody>
      </p:sp>
      <p:pic>
        <p:nvPicPr>
          <p:cNvPr id="63496" name="Picture 21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22"/>
          <p:cNvSpPr txBox="1">
            <a:spLocks noChangeArrowheads="1"/>
          </p:cNvSpPr>
          <p:nvPr/>
        </p:nvSpPr>
        <p:spPr bwMode="auto">
          <a:xfrm>
            <a:off x="1371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498" name="Text Box 23"/>
          <p:cNvSpPr txBox="1">
            <a:spLocks noChangeArrowheads="1"/>
          </p:cNvSpPr>
          <p:nvPr/>
        </p:nvSpPr>
        <p:spPr bwMode="auto">
          <a:xfrm>
            <a:off x="13716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499" name="Text Box 24"/>
          <p:cNvSpPr txBox="1">
            <a:spLocks noChangeArrowheads="1"/>
          </p:cNvSpPr>
          <p:nvPr/>
        </p:nvSpPr>
        <p:spPr bwMode="auto">
          <a:xfrm>
            <a:off x="29718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0" name="Text Box 25"/>
          <p:cNvSpPr txBox="1">
            <a:spLocks noChangeArrowheads="1"/>
          </p:cNvSpPr>
          <p:nvPr/>
        </p:nvSpPr>
        <p:spPr bwMode="auto">
          <a:xfrm>
            <a:off x="13716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1" name="Text Box 26"/>
          <p:cNvSpPr txBox="1">
            <a:spLocks noChangeArrowheads="1"/>
          </p:cNvSpPr>
          <p:nvPr/>
        </p:nvSpPr>
        <p:spPr bwMode="auto">
          <a:xfrm>
            <a:off x="1371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2" name="Text Box 27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pic>
        <p:nvPicPr>
          <p:cNvPr id="63503" name="Picture 28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Text Box 29"/>
          <p:cNvSpPr txBox="1">
            <a:spLocks noChangeArrowheads="1"/>
          </p:cNvSpPr>
          <p:nvPr/>
        </p:nvSpPr>
        <p:spPr bwMode="auto">
          <a:xfrm>
            <a:off x="6096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5" name="Text Box 30"/>
          <p:cNvSpPr txBox="1">
            <a:spLocks noChangeArrowheads="1"/>
          </p:cNvSpPr>
          <p:nvPr/>
        </p:nvSpPr>
        <p:spPr bwMode="auto">
          <a:xfrm>
            <a:off x="6096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6" name="Text Box 31"/>
          <p:cNvSpPr txBox="1">
            <a:spLocks noChangeArrowheads="1"/>
          </p:cNvSpPr>
          <p:nvPr/>
        </p:nvSpPr>
        <p:spPr bwMode="auto">
          <a:xfrm>
            <a:off x="76962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7" name="Text Box 32"/>
          <p:cNvSpPr txBox="1">
            <a:spLocks noChangeArrowheads="1"/>
          </p:cNvSpPr>
          <p:nvPr/>
        </p:nvSpPr>
        <p:spPr bwMode="auto">
          <a:xfrm>
            <a:off x="60960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8" name="Text Box 33"/>
          <p:cNvSpPr txBox="1">
            <a:spLocks noChangeArrowheads="1"/>
          </p:cNvSpPr>
          <p:nvPr/>
        </p:nvSpPr>
        <p:spPr bwMode="auto">
          <a:xfrm>
            <a:off x="60960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9" name="Text Box 34"/>
          <p:cNvSpPr txBox="1">
            <a:spLocks noChangeArrowheads="1"/>
          </p:cNvSpPr>
          <p:nvPr/>
        </p:nvSpPr>
        <p:spPr bwMode="auto">
          <a:xfrm>
            <a:off x="7696200" y="5181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10" name="Line 18"/>
          <p:cNvSpPr>
            <a:spLocks noChangeShapeType="1"/>
          </p:cNvSpPr>
          <p:nvPr/>
        </p:nvSpPr>
        <p:spPr bwMode="auto">
          <a:xfrm>
            <a:off x="3581400" y="3657600"/>
            <a:ext cx="144780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79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A9AE59-CC8F-48A2-BB6E-B4192A62F096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98FD2-2F64-47A4-AFAB-73908D0DEC12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R-S Latch Summary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 dirty="0">
                <a:ea typeface="宋体" panose="02010600030101010101" pitchFamily="2" charset="-122"/>
              </a:rPr>
              <a:t>R = S = 1</a:t>
            </a:r>
          </a:p>
          <a:p>
            <a:pPr marL="576263" lvl="1" indent="-234950"/>
            <a:r>
              <a:rPr lang="en-US" altLang="zh-CN" dirty="0"/>
              <a:t>hold current value in latch</a:t>
            </a:r>
          </a:p>
          <a:p>
            <a:pPr marL="0" indent="0">
              <a:buNone/>
            </a:pPr>
            <a:r>
              <a:rPr lang="en-US" altLang="zh-CN" b="0">
                <a:ea typeface="宋体" panose="02010600030101010101" pitchFamily="2" charset="-122"/>
              </a:rPr>
              <a:t>S=</a:t>
            </a:r>
            <a:r>
              <a:rPr lang="en-US" altLang="zh-CN" b="0" dirty="0">
                <a:ea typeface="宋体" panose="02010600030101010101" pitchFamily="2" charset="-122"/>
              </a:rPr>
              <a:t>1 </a:t>
            </a:r>
            <a:r>
              <a:rPr lang="en-US" altLang="zh-CN" b="0">
                <a:ea typeface="宋体" panose="02010600030101010101" pitchFamily="2" charset="-122"/>
              </a:rPr>
              <a:t>and R=1</a:t>
            </a:r>
            <a:r>
              <a:rPr lang="en-US" altLang="zh-CN" b="0"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b="0">
                <a:ea typeface="宋体" panose="02010600030101010101" pitchFamily="2" charset="-122"/>
              </a:rPr>
              <a:t> 0</a:t>
            </a:r>
            <a:endParaRPr lang="en-US" altLang="zh-CN" b="0" dirty="0"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set value to 0</a:t>
            </a:r>
          </a:p>
          <a:p>
            <a:pPr marL="0" indent="0">
              <a:buNone/>
            </a:pPr>
            <a:r>
              <a:rPr lang="en-US" altLang="zh-CN" b="0" dirty="0">
                <a:ea typeface="宋体" panose="02010600030101010101" pitchFamily="2" charset="-122"/>
              </a:rPr>
              <a:t>R=1 and S =1</a:t>
            </a:r>
            <a:r>
              <a:rPr lang="en-US" altLang="zh-CN" b="0" dirty="0"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b="0" dirty="0">
                <a:ea typeface="宋体" panose="02010600030101010101" pitchFamily="2" charset="-122"/>
              </a:rPr>
              <a:t> 0 </a:t>
            </a:r>
          </a:p>
          <a:p>
            <a:pPr marL="576263" lvl="1" indent="-234950"/>
            <a:r>
              <a:rPr lang="en-US" altLang="zh-CN" dirty="0"/>
              <a:t>set value to 1</a:t>
            </a:r>
          </a:p>
          <a:p>
            <a:pPr marL="576263" lvl="1" indent="-234950"/>
            <a:endParaRPr lang="en-US" altLang="zh-CN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 dirty="0">
                <a:ea typeface="宋体" panose="02010600030101010101" pitchFamily="2" charset="-122"/>
              </a:rPr>
              <a:t>R = S = 0</a:t>
            </a:r>
          </a:p>
          <a:p>
            <a:pPr marL="576263" lvl="1" indent="-234950"/>
            <a:r>
              <a:rPr lang="en-US" altLang="zh-CN" dirty="0"/>
              <a:t>both outputs equal one</a:t>
            </a:r>
          </a:p>
          <a:p>
            <a:pPr marL="576263" lvl="1" indent="-234950"/>
            <a:r>
              <a:rPr lang="en-US" altLang="zh-CN" dirty="0"/>
              <a:t>final state determined by electrical properties of gates</a:t>
            </a:r>
          </a:p>
          <a:p>
            <a:pPr marL="576263" lvl="1" indent="-234950"/>
            <a:r>
              <a:rPr lang="en-US" altLang="zh-CN" i="1" dirty="0">
                <a:solidFill>
                  <a:srgbClr val="FF0000"/>
                </a:solidFill>
              </a:rPr>
              <a:t>Don’t do it!</a:t>
            </a:r>
          </a:p>
        </p:txBody>
      </p:sp>
    </p:spTree>
    <p:extLst>
      <p:ext uri="{BB962C8B-B14F-4D97-AF65-F5344CB8AC3E}">
        <p14:creationId xmlns:p14="http://schemas.microsoft.com/office/powerpoint/2010/main" val="2321280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CDD82-1C66-4089-8B16-60F483F34480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80C54-B027-405A-B36D-64ABC97C55AF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Gated D-Latch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ea typeface="宋体" panose="02010600030101010101" pitchFamily="2" charset="-122"/>
              </a:rPr>
              <a:t>Two inputs: D (data) and WE (write enable)</a:t>
            </a:r>
          </a:p>
          <a:p>
            <a:pPr marL="576263" lvl="1" indent="-234950"/>
            <a:r>
              <a:rPr lang="en-US" altLang="zh-CN"/>
              <a:t>when </a:t>
            </a:r>
            <a:r>
              <a:rPr lang="en-US" altLang="zh-CN">
                <a:solidFill>
                  <a:srgbClr val="CE0000"/>
                </a:solidFill>
              </a:rPr>
              <a:t>WE = 1</a:t>
            </a:r>
            <a:r>
              <a:rPr lang="en-US" altLang="zh-CN"/>
              <a:t>, latch is set to </a:t>
            </a:r>
            <a:r>
              <a:rPr lang="en-US" altLang="zh-CN">
                <a:solidFill>
                  <a:srgbClr val="009900"/>
                </a:solidFill>
              </a:rPr>
              <a:t>value of D</a:t>
            </a:r>
          </a:p>
          <a:p>
            <a:pPr marL="1022350" lvl="2" indent="-222250"/>
            <a:r>
              <a:rPr lang="en-US" altLang="zh-CN"/>
              <a:t>S = NOT(D), R = D</a:t>
            </a:r>
          </a:p>
          <a:p>
            <a:pPr marL="576263" lvl="1" indent="-234950"/>
            <a:r>
              <a:rPr lang="en-US" altLang="zh-CN"/>
              <a:t>when </a:t>
            </a:r>
            <a:r>
              <a:rPr lang="en-US" altLang="zh-CN">
                <a:solidFill>
                  <a:srgbClr val="CE0000"/>
                </a:solidFill>
              </a:rPr>
              <a:t>WE = 0</a:t>
            </a:r>
            <a:r>
              <a:rPr lang="en-US" altLang="zh-CN"/>
              <a:t>, latch holds </a:t>
            </a:r>
            <a:r>
              <a:rPr lang="en-US" altLang="zh-CN">
                <a:solidFill>
                  <a:srgbClr val="009900"/>
                </a:solidFill>
              </a:rPr>
              <a:t>previous value</a:t>
            </a:r>
          </a:p>
          <a:p>
            <a:pPr marL="1022350" lvl="2" indent="-222250"/>
            <a:r>
              <a:rPr lang="en-US" altLang="zh-CN"/>
              <a:t>S = R = 1</a:t>
            </a:r>
          </a:p>
        </p:txBody>
      </p:sp>
      <p:pic>
        <p:nvPicPr>
          <p:cNvPr id="66566" name="Picture 5" descr="ch03-d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69834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4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CF6707-6328-47E8-8C1E-1EDB23C1B18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686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770DA-5C06-4460-9865-F18E2254B885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Register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 register stores a multi-bit value.</a:t>
            </a:r>
          </a:p>
          <a:p>
            <a:pPr lvl="1"/>
            <a:r>
              <a:rPr lang="en-US" altLang="zh-CN"/>
              <a:t>We use a collection of D-latches, all controlled by a common WE.</a:t>
            </a:r>
          </a:p>
          <a:p>
            <a:pPr lvl="1"/>
            <a:r>
              <a:rPr lang="en-US" altLang="zh-CN"/>
              <a:t>When WE=1, n-bit value D is written to register.</a:t>
            </a:r>
            <a:endParaRPr lang="zh-CN" altLang="en-US"/>
          </a:p>
        </p:txBody>
      </p:sp>
      <p:pic>
        <p:nvPicPr>
          <p:cNvPr id="68614" name="Picture 5" descr="ch03-reg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6074"/>
            <a:ext cx="6047928" cy="27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919206"/>
            <a:ext cx="1872828" cy="15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E6147-33EB-4A34-B9B6-7CBAB3D977A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AF378-F2BB-4683-A5DF-38B161D63BE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Representing Multi-bit Values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Number bits from right (0) to left (n-1)</a:t>
            </a:r>
          </a:p>
          <a:p>
            <a:pPr lvl="1"/>
            <a:r>
              <a:rPr lang="en-US" altLang="zh-CN"/>
              <a:t>just a convention -- could be left to right, but must be </a:t>
            </a:r>
            <a:r>
              <a:rPr lang="en-US" altLang="zh-CN" i="1" u="sng"/>
              <a:t>consistent</a:t>
            </a:r>
          </a:p>
          <a:p>
            <a:r>
              <a:rPr lang="en-US" altLang="zh-CN">
                <a:ea typeface="宋体" panose="02010600030101010101" pitchFamily="2" charset="-122"/>
              </a:rPr>
              <a:t>Use brackets to denote range: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D[l:r]</a:t>
            </a:r>
            <a:r>
              <a:rPr lang="en-US" altLang="zh-CN">
                <a:ea typeface="宋体" panose="02010600030101010101" pitchFamily="2" charset="-122"/>
              </a:rPr>
              <a:t> denotes bit </a:t>
            </a:r>
            <a:r>
              <a:rPr lang="en-US" altLang="zh-CN" b="0">
                <a:ea typeface="宋体" panose="02010600030101010101" pitchFamily="2" charset="-122"/>
              </a:rPr>
              <a:t>l</a:t>
            </a:r>
            <a:r>
              <a:rPr lang="en-US" altLang="zh-CN">
                <a:ea typeface="宋体" panose="02010600030101010101" pitchFamily="2" charset="-122"/>
              </a:rPr>
              <a:t> to bit </a:t>
            </a:r>
            <a:r>
              <a:rPr lang="en-US" altLang="zh-CN" b="0">
                <a:ea typeface="宋体" panose="02010600030101010101" pitchFamily="2" charset="-122"/>
              </a:rPr>
              <a:t>r</a:t>
            </a:r>
            <a:r>
              <a:rPr lang="en-US" altLang="zh-CN">
                <a:ea typeface="宋体" panose="02010600030101010101" pitchFamily="2" charset="-122"/>
              </a:rPr>
              <a:t>, from </a:t>
            </a:r>
            <a:r>
              <a:rPr lang="en-US" altLang="zh-CN" i="1">
                <a:ea typeface="宋体" panose="02010600030101010101" pitchFamily="2" charset="-122"/>
              </a:rPr>
              <a:t>left</a:t>
            </a:r>
            <a:r>
              <a:rPr lang="en-US" altLang="zh-CN">
                <a:ea typeface="宋体" panose="02010600030101010101" pitchFamily="2" charset="-122"/>
              </a:rPr>
              <a:t> to </a:t>
            </a:r>
            <a:r>
              <a:rPr lang="en-US" altLang="zh-CN" i="1">
                <a:ea typeface="宋体" panose="02010600030101010101" pitchFamily="2" charset="-122"/>
              </a:rPr>
              <a:t>right</a:t>
            </a:r>
          </a:p>
          <a:p>
            <a:endParaRPr lang="en-US" altLang="zh-CN" i="1">
              <a:ea typeface="宋体" panose="02010600030101010101" pitchFamily="2" charset="-122"/>
            </a:endParaRPr>
          </a:p>
          <a:p>
            <a:endParaRPr lang="en-US" altLang="zh-CN" i="1">
              <a:ea typeface="宋体" panose="02010600030101010101" pitchFamily="2" charset="-122"/>
            </a:endParaRPr>
          </a:p>
          <a:p>
            <a:endParaRPr lang="en-US" altLang="zh-CN" i="1">
              <a:ea typeface="宋体" panose="02010600030101010101" pitchFamily="2" charset="-122"/>
            </a:endParaRPr>
          </a:p>
          <a:p>
            <a:endParaRPr lang="en-US" altLang="zh-CN" i="1">
              <a:ea typeface="宋体" panose="02010600030101010101" pitchFamily="2" charset="-122"/>
            </a:endParaRPr>
          </a:p>
          <a:p>
            <a:endParaRPr lang="en-US" altLang="zh-CN" i="1">
              <a:ea typeface="宋体" panose="02010600030101010101" pitchFamily="2" charset="-122"/>
            </a:endParaRPr>
          </a:p>
          <a:p>
            <a:endParaRPr lang="en-US" altLang="zh-CN" i="1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May also see A</a:t>
            </a:r>
            <a:r>
              <a:rPr lang="en-US" altLang="zh-CN" b="0">
                <a:ea typeface="宋体" panose="02010600030101010101" pitchFamily="2" charset="-122"/>
              </a:rPr>
              <a:t>&lt;14:9&gt;</a:t>
            </a:r>
            <a:r>
              <a:rPr lang="en-US" altLang="zh-CN">
                <a:ea typeface="宋体" panose="02010600030101010101" pitchFamily="2" charset="-122"/>
              </a:rPr>
              <a:t>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especially in hardware block diagrams.</a:t>
            </a:r>
          </a:p>
          <a:p>
            <a:endParaRPr lang="zh-CN" altLang="en-US"/>
          </a:p>
        </p:txBody>
      </p:sp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1131888" y="2971800"/>
            <a:ext cx="6884987" cy="1873250"/>
            <a:chOff x="713" y="1872"/>
            <a:chExt cx="4337" cy="1180"/>
          </a:xfrm>
        </p:grpSpPr>
        <p:sp>
          <p:nvSpPr>
            <p:cNvPr id="69639" name="Text Box 4"/>
            <p:cNvSpPr txBox="1">
              <a:spLocks noChangeArrowheads="1"/>
            </p:cNvSpPr>
            <p:nvPr/>
          </p:nvSpPr>
          <p:spPr bwMode="auto">
            <a:xfrm>
              <a:off x="1337" y="2016"/>
              <a:ext cx="30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2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 =</a:t>
              </a:r>
              <a:r>
                <a:rPr lang="en-US" altLang="zh-CN" sz="32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0101001101010101</a:t>
              </a:r>
            </a:p>
          </p:txBody>
        </p:sp>
        <p:sp>
          <p:nvSpPr>
            <p:cNvPr id="69640" name="Line 5"/>
            <p:cNvSpPr>
              <a:spLocks noChangeShapeType="1"/>
            </p:cNvSpPr>
            <p:nvPr/>
          </p:nvSpPr>
          <p:spPr bwMode="auto">
            <a:xfrm>
              <a:off x="3984" y="2304"/>
              <a:ext cx="3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1" name="Text Box 6"/>
            <p:cNvSpPr txBox="1">
              <a:spLocks noChangeArrowheads="1"/>
            </p:cNvSpPr>
            <p:nvPr/>
          </p:nvSpPr>
          <p:spPr bwMode="auto">
            <a:xfrm>
              <a:off x="3641" y="2695"/>
              <a:ext cx="1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A[2:0] =</a:t>
              </a:r>
              <a:r>
                <a:rPr lang="en-US" altLang="zh-CN" sz="28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101</a:t>
              </a:r>
            </a:p>
          </p:txBody>
        </p:sp>
        <p:sp>
          <p:nvSpPr>
            <p:cNvPr id="69642" name="Text Box 7"/>
            <p:cNvSpPr txBox="1">
              <a:spLocks noChangeArrowheads="1"/>
            </p:cNvSpPr>
            <p:nvPr/>
          </p:nvSpPr>
          <p:spPr bwMode="auto">
            <a:xfrm>
              <a:off x="713" y="2725"/>
              <a:ext cx="19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A[14:9] =</a:t>
              </a:r>
              <a:r>
                <a:rPr lang="en-US" altLang="zh-CN" sz="28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101001</a:t>
              </a:r>
            </a:p>
          </p:txBody>
        </p:sp>
        <p:sp>
          <p:nvSpPr>
            <p:cNvPr id="69643" name="Line 8"/>
            <p:cNvSpPr>
              <a:spLocks noChangeShapeType="1"/>
            </p:cNvSpPr>
            <p:nvPr/>
          </p:nvSpPr>
          <p:spPr bwMode="auto">
            <a:xfrm>
              <a:off x="2160" y="2304"/>
              <a:ext cx="81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4" name="Line 9"/>
            <p:cNvSpPr>
              <a:spLocks noChangeShapeType="1"/>
            </p:cNvSpPr>
            <p:nvPr/>
          </p:nvSpPr>
          <p:spPr bwMode="auto">
            <a:xfrm>
              <a:off x="4073" y="2407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5" name="Line 10"/>
            <p:cNvSpPr>
              <a:spLocks noChangeShapeType="1"/>
            </p:cNvSpPr>
            <p:nvPr/>
          </p:nvSpPr>
          <p:spPr bwMode="auto">
            <a:xfrm flipH="1">
              <a:off x="1721" y="2359"/>
              <a:ext cx="72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6" name="Text Box 11"/>
            <p:cNvSpPr txBox="1">
              <a:spLocks noChangeArrowheads="1"/>
            </p:cNvSpPr>
            <p:nvPr/>
          </p:nvSpPr>
          <p:spPr bwMode="auto">
            <a:xfrm>
              <a:off x="4226" y="18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9647" name="Text Box 12"/>
            <p:cNvSpPr txBox="1">
              <a:spLocks noChangeArrowheads="1"/>
            </p:cNvSpPr>
            <p:nvPr/>
          </p:nvSpPr>
          <p:spPr bwMode="auto">
            <a:xfrm>
              <a:off x="1828" y="1879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24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171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7DBF-8BF0-4E48-97A2-9F63D8FE9E7E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B425B-65A4-40D1-BA04-2760F11C166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Memory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ea typeface="宋体" panose="02010600030101010101" pitchFamily="2" charset="-122"/>
              </a:rPr>
              <a:t>Now that we know how to store bits, we can build a memory – a logical </a:t>
            </a:r>
            <a:r>
              <a:rPr lang="en-US" altLang="zh-CN" i="1">
                <a:ea typeface="宋体" panose="02010600030101010101" pitchFamily="2" charset="-122"/>
              </a:rPr>
              <a:t>k × m</a:t>
            </a:r>
            <a:r>
              <a:rPr lang="en-US" altLang="zh-CN">
                <a:ea typeface="宋体" panose="02010600030101010101" pitchFamily="2" charset="-122"/>
              </a:rPr>
              <a:t> array of stored bits.</a:t>
            </a:r>
          </a:p>
        </p:txBody>
      </p:sp>
      <p:grpSp>
        <p:nvGrpSpPr>
          <p:cNvPr id="70662" name="Group 4"/>
          <p:cNvGrpSpPr>
            <a:grpSpLocks/>
          </p:cNvGrpSpPr>
          <p:nvPr/>
        </p:nvGrpSpPr>
        <p:grpSpPr bwMode="auto">
          <a:xfrm>
            <a:off x="5638800" y="2362200"/>
            <a:ext cx="1828800" cy="2743200"/>
            <a:chOff x="3552" y="1488"/>
            <a:chExt cx="1152" cy="1728"/>
          </a:xfrm>
        </p:grpSpPr>
        <p:sp>
          <p:nvSpPr>
            <p:cNvPr id="70669" name="Rectangle 5"/>
            <p:cNvSpPr>
              <a:spLocks noChangeArrowheads="1"/>
            </p:cNvSpPr>
            <p:nvPr/>
          </p:nvSpPr>
          <p:spPr bwMode="auto">
            <a:xfrm>
              <a:off x="3552" y="1488"/>
              <a:ext cx="1152" cy="1728"/>
            </a:xfrm>
            <a:prstGeom prst="rect">
              <a:avLst/>
            </a:prstGeom>
            <a:noFill/>
            <a:ln w="28575">
              <a:solidFill>
                <a:srgbClr val="CE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70670" name="Line 6"/>
            <p:cNvSpPr>
              <a:spLocks noChangeShapeType="1"/>
            </p:cNvSpPr>
            <p:nvPr/>
          </p:nvSpPr>
          <p:spPr bwMode="auto">
            <a:xfrm>
              <a:off x="3552" y="163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1" name="Line 7"/>
            <p:cNvSpPr>
              <a:spLocks noChangeShapeType="1"/>
            </p:cNvSpPr>
            <p:nvPr/>
          </p:nvSpPr>
          <p:spPr bwMode="auto">
            <a:xfrm>
              <a:off x="3552" y="177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2" name="Line 8"/>
            <p:cNvSpPr>
              <a:spLocks noChangeShapeType="1"/>
            </p:cNvSpPr>
            <p:nvPr/>
          </p:nvSpPr>
          <p:spPr bwMode="auto">
            <a:xfrm>
              <a:off x="3552" y="1920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3" name="Line 9"/>
            <p:cNvSpPr>
              <a:spLocks noChangeShapeType="1"/>
            </p:cNvSpPr>
            <p:nvPr/>
          </p:nvSpPr>
          <p:spPr bwMode="auto">
            <a:xfrm>
              <a:off x="3552" y="206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4" name="Line 10"/>
            <p:cNvSpPr>
              <a:spLocks noChangeShapeType="1"/>
            </p:cNvSpPr>
            <p:nvPr/>
          </p:nvSpPr>
          <p:spPr bwMode="auto">
            <a:xfrm>
              <a:off x="3552" y="220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5" name="Line 11"/>
            <p:cNvSpPr>
              <a:spLocks noChangeShapeType="1"/>
            </p:cNvSpPr>
            <p:nvPr/>
          </p:nvSpPr>
          <p:spPr bwMode="auto">
            <a:xfrm>
              <a:off x="3552" y="235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6" name="Line 12"/>
            <p:cNvSpPr>
              <a:spLocks noChangeShapeType="1"/>
            </p:cNvSpPr>
            <p:nvPr/>
          </p:nvSpPr>
          <p:spPr bwMode="auto">
            <a:xfrm>
              <a:off x="3552" y="249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7" name="Line 13"/>
            <p:cNvSpPr>
              <a:spLocks noChangeShapeType="1"/>
            </p:cNvSpPr>
            <p:nvPr/>
          </p:nvSpPr>
          <p:spPr bwMode="auto">
            <a:xfrm>
              <a:off x="3552" y="278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8" name="Line 14"/>
            <p:cNvSpPr>
              <a:spLocks noChangeShapeType="1"/>
            </p:cNvSpPr>
            <p:nvPr/>
          </p:nvSpPr>
          <p:spPr bwMode="auto">
            <a:xfrm>
              <a:off x="3552" y="292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9" name="Line 15"/>
            <p:cNvSpPr>
              <a:spLocks noChangeShapeType="1"/>
            </p:cNvSpPr>
            <p:nvPr/>
          </p:nvSpPr>
          <p:spPr bwMode="auto">
            <a:xfrm>
              <a:off x="3552" y="307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0" name="Text Box 16"/>
            <p:cNvSpPr txBox="1">
              <a:spLocks noChangeArrowheads="1"/>
            </p:cNvSpPr>
            <p:nvPr/>
          </p:nvSpPr>
          <p:spPr bwMode="auto">
            <a:xfrm>
              <a:off x="4032" y="2496"/>
              <a:ext cx="21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rgbClr val="CE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•</a:t>
              </a:r>
            </a:p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rgbClr val="CE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•</a:t>
              </a:r>
            </a:p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rgbClr val="CE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•</a:t>
              </a:r>
            </a:p>
          </p:txBody>
        </p:sp>
      </p:grpSp>
      <p:sp>
        <p:nvSpPr>
          <p:cNvPr id="70663" name="AutoShape 17"/>
          <p:cNvSpPr>
            <a:spLocks/>
          </p:cNvSpPr>
          <p:nvPr/>
        </p:nvSpPr>
        <p:spPr bwMode="auto">
          <a:xfrm>
            <a:off x="5105400" y="2362200"/>
            <a:ext cx="381000" cy="2743200"/>
          </a:xfrm>
          <a:prstGeom prst="leftBrace">
            <a:avLst>
              <a:gd name="adj1" fmla="val 6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0664" name="AutoShape 18"/>
          <p:cNvSpPr>
            <a:spLocks/>
          </p:cNvSpPr>
          <p:nvPr/>
        </p:nvSpPr>
        <p:spPr bwMode="auto">
          <a:xfrm rot="5400000">
            <a:off x="6400800" y="4495800"/>
            <a:ext cx="304800" cy="1828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0665" name="Text Box 19"/>
          <p:cNvSpPr txBox="1">
            <a:spLocks noChangeArrowheads="1"/>
          </p:cNvSpPr>
          <p:nvPr/>
        </p:nvSpPr>
        <p:spPr bwMode="auto">
          <a:xfrm>
            <a:off x="3775075" y="3505200"/>
            <a:ext cx="1187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k</a:t>
            </a:r>
            <a:r>
              <a:rPr lang="en-US" altLang="zh-CN" sz="2000" b="0" baseline="0">
                <a:ea typeface="宋体" panose="02010600030101010101" pitchFamily="2" charset="-122"/>
              </a:rPr>
              <a:t> = 2</a:t>
            </a:r>
            <a:r>
              <a:rPr lang="en-US" altLang="zh-CN" sz="2000" b="0" i="1" baseline="30000">
                <a:ea typeface="宋体" panose="02010600030101010101" pitchFamily="2" charset="-122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locations</a:t>
            </a:r>
          </a:p>
        </p:txBody>
      </p:sp>
      <p:sp>
        <p:nvSpPr>
          <p:cNvPr id="70666" name="Text Box 20"/>
          <p:cNvSpPr txBox="1">
            <a:spLocks noChangeArrowheads="1"/>
          </p:cNvSpPr>
          <p:nvPr/>
        </p:nvSpPr>
        <p:spPr bwMode="auto">
          <a:xfrm>
            <a:off x="6088063" y="5638800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m</a:t>
            </a:r>
            <a:r>
              <a:rPr lang="en-US" altLang="zh-CN" sz="2000" b="0" baseline="0">
                <a:ea typeface="宋体" panose="02010600030101010101" pitchFamily="2" charset="-122"/>
              </a:rPr>
              <a:t> bits</a:t>
            </a:r>
          </a:p>
        </p:txBody>
      </p:sp>
      <p:sp>
        <p:nvSpPr>
          <p:cNvPr id="70667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28463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>
                <a:solidFill>
                  <a:schemeClr val="accent2"/>
                </a:solidFill>
                <a:ea typeface="宋体" panose="02010600030101010101" pitchFamily="2" charset="-122"/>
              </a:rPr>
              <a:t>Address Space: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  <a:t>number of locations</a:t>
            </a:r>
            <a:b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</a:br>
            <a: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  <a:t>(usually a power of 2)</a:t>
            </a:r>
          </a:p>
        </p:txBody>
      </p:sp>
      <p:sp>
        <p:nvSpPr>
          <p:cNvPr id="70668" name="Text Box 22"/>
          <p:cNvSpPr txBox="1">
            <a:spLocks noChangeArrowheads="1"/>
          </p:cNvSpPr>
          <p:nvPr/>
        </p:nvSpPr>
        <p:spPr bwMode="auto">
          <a:xfrm>
            <a:off x="2133600" y="5105400"/>
            <a:ext cx="37782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>
                <a:solidFill>
                  <a:schemeClr val="accent2"/>
                </a:solidFill>
                <a:ea typeface="宋体" panose="02010600030101010101" pitchFamily="2" charset="-122"/>
              </a:rPr>
              <a:t>Addressability: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  <a:t>number of bits per location</a:t>
            </a:r>
            <a:b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</a:br>
            <a: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  <a:t>(e.g., byte-addressable)</a:t>
            </a:r>
          </a:p>
        </p:txBody>
      </p:sp>
    </p:spTree>
    <p:extLst>
      <p:ext uri="{BB962C8B-B14F-4D97-AF65-F5344CB8AC3E}">
        <p14:creationId xmlns:p14="http://schemas.microsoft.com/office/powerpoint/2010/main" val="3064291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75C64-CD63-4E32-AD80-88970CEE609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C236-AF2E-47B4-9F4A-80B5885DB3E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pic>
        <p:nvPicPr>
          <p:cNvPr id="71684" name="Picture 19" descr="ch03-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9435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en-US" altLang="zh-CN" baseline="30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 x 3 Memory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1938338" y="1676400"/>
            <a:ext cx="476250" cy="3886200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1196975" y="5791200"/>
            <a:ext cx="1082675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address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71688" name="Line 6"/>
          <p:cNvSpPr>
            <a:spLocks noChangeShapeType="1"/>
          </p:cNvSpPr>
          <p:nvPr/>
        </p:nvSpPr>
        <p:spPr bwMode="auto">
          <a:xfrm flipV="1">
            <a:off x="1785938" y="5562600"/>
            <a:ext cx="152400" cy="3048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2770188" y="1143000"/>
            <a:ext cx="14509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word select</a:t>
            </a:r>
          </a:p>
        </p:txBody>
      </p:sp>
      <p:sp>
        <p:nvSpPr>
          <p:cNvPr id="71690" name="Line 8"/>
          <p:cNvSpPr>
            <a:spLocks noChangeShapeType="1"/>
          </p:cNvSpPr>
          <p:nvPr/>
        </p:nvSpPr>
        <p:spPr bwMode="auto">
          <a:xfrm flipH="1">
            <a:off x="4675188" y="1447800"/>
            <a:ext cx="252412" cy="557213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1" name="Text Box 9"/>
          <p:cNvSpPr txBox="1">
            <a:spLocks noChangeArrowheads="1"/>
          </p:cNvSpPr>
          <p:nvPr/>
        </p:nvSpPr>
        <p:spPr bwMode="auto">
          <a:xfrm>
            <a:off x="4435475" y="1066800"/>
            <a:ext cx="11715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word WE</a:t>
            </a:r>
          </a:p>
        </p:txBody>
      </p:sp>
      <p:sp>
        <p:nvSpPr>
          <p:cNvPr id="71692" name="Line 10"/>
          <p:cNvSpPr>
            <a:spLocks noChangeShapeType="1"/>
          </p:cNvSpPr>
          <p:nvPr/>
        </p:nvSpPr>
        <p:spPr bwMode="auto">
          <a:xfrm flipH="1">
            <a:off x="3111500" y="1447800"/>
            <a:ext cx="198438" cy="407988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3" name="Text Box 11"/>
          <p:cNvSpPr txBox="1">
            <a:spLocks noChangeArrowheads="1"/>
          </p:cNvSpPr>
          <p:nvPr/>
        </p:nvSpPr>
        <p:spPr bwMode="auto">
          <a:xfrm>
            <a:off x="436563" y="1295400"/>
            <a:ext cx="10699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address</a:t>
            </a:r>
          </a:p>
        </p:txBody>
      </p:sp>
      <p:sp>
        <p:nvSpPr>
          <p:cNvPr id="71694" name="Text Box 12"/>
          <p:cNvSpPr txBox="1">
            <a:spLocks noChangeArrowheads="1"/>
          </p:cNvSpPr>
          <p:nvPr/>
        </p:nvSpPr>
        <p:spPr bwMode="auto">
          <a:xfrm>
            <a:off x="376238" y="1905000"/>
            <a:ext cx="917575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write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enable</a:t>
            </a:r>
          </a:p>
        </p:txBody>
      </p:sp>
      <p:sp>
        <p:nvSpPr>
          <p:cNvPr id="71695" name="Text Box 13"/>
          <p:cNvSpPr txBox="1">
            <a:spLocks noChangeArrowheads="1"/>
          </p:cNvSpPr>
          <p:nvPr/>
        </p:nvSpPr>
        <p:spPr bwMode="auto">
          <a:xfrm>
            <a:off x="6586538" y="1181100"/>
            <a:ext cx="1084262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input bits</a:t>
            </a:r>
          </a:p>
        </p:txBody>
      </p:sp>
      <p:sp>
        <p:nvSpPr>
          <p:cNvPr id="71696" name="Text Box 14"/>
          <p:cNvSpPr txBox="1">
            <a:spLocks noChangeArrowheads="1"/>
          </p:cNvSpPr>
          <p:nvPr/>
        </p:nvSpPr>
        <p:spPr bwMode="auto">
          <a:xfrm>
            <a:off x="2319338" y="6324600"/>
            <a:ext cx="13747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output bits</a:t>
            </a:r>
          </a:p>
        </p:txBody>
      </p:sp>
      <p:sp>
        <p:nvSpPr>
          <p:cNvPr id="71697" name="Line 15"/>
          <p:cNvSpPr>
            <a:spLocks noChangeShapeType="1"/>
          </p:cNvSpPr>
          <p:nvPr/>
        </p:nvSpPr>
        <p:spPr bwMode="auto">
          <a:xfrm>
            <a:off x="1481138" y="1447800"/>
            <a:ext cx="3810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8" name="Line 16"/>
          <p:cNvSpPr>
            <a:spLocks noChangeShapeType="1"/>
          </p:cNvSpPr>
          <p:nvPr/>
        </p:nvSpPr>
        <p:spPr bwMode="auto">
          <a:xfrm flipV="1">
            <a:off x="1176338" y="1803400"/>
            <a:ext cx="584200" cy="4064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9" name="Line 17"/>
          <p:cNvSpPr>
            <a:spLocks noChangeShapeType="1"/>
          </p:cNvSpPr>
          <p:nvPr/>
        </p:nvSpPr>
        <p:spPr bwMode="auto">
          <a:xfrm flipH="1">
            <a:off x="6053138" y="1447800"/>
            <a:ext cx="5334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00" name="Line 18"/>
          <p:cNvSpPr>
            <a:spLocks noChangeShapeType="1"/>
          </p:cNvSpPr>
          <p:nvPr/>
        </p:nvSpPr>
        <p:spPr bwMode="auto">
          <a:xfrm flipV="1">
            <a:off x="3614738" y="6477000"/>
            <a:ext cx="4572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5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216B22-2E9A-4AEB-8051-0C1E5A24284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37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23E17C-57B1-4790-95FA-A0FD2EFD48C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More Memory Details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This is a not the way actual memory is implemented.</a:t>
            </a:r>
          </a:p>
          <a:p>
            <a:pPr lvl="1"/>
            <a:r>
              <a:rPr lang="en-US" altLang="zh-CN" dirty="0"/>
              <a:t>fewer transistors, much more dense, </a:t>
            </a:r>
            <a:br>
              <a:rPr lang="en-US" altLang="zh-CN" dirty="0"/>
            </a:br>
            <a:r>
              <a:rPr lang="en-US" altLang="zh-CN" dirty="0"/>
              <a:t>relies on electrical properties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But the logical structure is very similar.</a:t>
            </a:r>
          </a:p>
          <a:p>
            <a:pPr lvl="1"/>
            <a:r>
              <a:rPr lang="en-US" altLang="zh-CN" dirty="0"/>
              <a:t>address decoder</a:t>
            </a:r>
          </a:p>
          <a:p>
            <a:pPr lvl="1"/>
            <a:r>
              <a:rPr lang="en-US" altLang="zh-CN" dirty="0"/>
              <a:t>word select line</a:t>
            </a:r>
          </a:p>
          <a:p>
            <a:pPr lvl="1"/>
            <a:r>
              <a:rPr lang="en-US" altLang="zh-CN" dirty="0"/>
              <a:t>word write enable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Two basic kinds  of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RAM</a:t>
            </a:r>
            <a:r>
              <a:rPr lang="en-US" altLang="zh-CN" dirty="0">
                <a:ea typeface="宋体" panose="02010600030101010101" pitchFamily="2" charset="-122"/>
              </a:rPr>
              <a:t> (Random Access Memory)</a:t>
            </a:r>
          </a:p>
          <a:p>
            <a:pPr lvl="1"/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Static RAM</a:t>
            </a:r>
            <a:r>
              <a:rPr lang="en-US" altLang="zh-CN" dirty="0">
                <a:ea typeface="宋体" panose="02010600030101010101" pitchFamily="2" charset="-122"/>
              </a:rPr>
              <a:t> (SRAM)</a:t>
            </a:r>
          </a:p>
          <a:p>
            <a:pPr lvl="2"/>
            <a:r>
              <a:rPr lang="en-US" altLang="zh-CN" dirty="0"/>
              <a:t>fast, not very dense (</a:t>
            </a:r>
            <a:r>
              <a:rPr lang="en-US" altLang="zh-CN" dirty="0" err="1"/>
              <a:t>bitcell</a:t>
            </a:r>
            <a:r>
              <a:rPr lang="en-US" altLang="zh-CN" dirty="0"/>
              <a:t> is a latch)</a:t>
            </a:r>
          </a:p>
          <a:p>
            <a:pPr lvl="1"/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Dynamic RAM</a:t>
            </a:r>
            <a:r>
              <a:rPr lang="en-US" altLang="zh-CN" dirty="0">
                <a:ea typeface="宋体" panose="02010600030101010101" pitchFamily="2" charset="-122"/>
              </a:rPr>
              <a:t> (DRAM)</a:t>
            </a:r>
          </a:p>
          <a:p>
            <a:pPr lvl="2"/>
            <a:r>
              <a:rPr lang="en-US" altLang="zh-CN" dirty="0"/>
              <a:t>slower but denser, bit storage must be periodically refreshed</a:t>
            </a:r>
          </a:p>
          <a:p>
            <a:pPr lvl="2"/>
            <a:r>
              <a:rPr lang="en-US" altLang="zh-CN" dirty="0"/>
              <a:t>each </a:t>
            </a:r>
            <a:r>
              <a:rPr lang="en-US" altLang="zh-CN" dirty="0" err="1"/>
              <a:t>bitcell</a:t>
            </a:r>
            <a:r>
              <a:rPr lang="en-US" altLang="zh-CN" dirty="0"/>
              <a:t> is a capacitor (like a leaky bucket) that decays</a:t>
            </a:r>
            <a:endParaRPr lang="zh-CN" altLang="en-US" dirty="0"/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684720" y="6419056"/>
            <a:ext cx="5438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Also, non-volatile memories: ROM, PROM, flash, …</a:t>
            </a:r>
          </a:p>
        </p:txBody>
      </p:sp>
    </p:spTree>
    <p:extLst>
      <p:ext uri="{BB962C8B-B14F-4D97-AF65-F5344CB8AC3E}">
        <p14:creationId xmlns:p14="http://schemas.microsoft.com/office/powerpoint/2010/main" val="1337376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EFADE-718F-44DF-9E83-55D1B4284DB0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5B8B3A-575E-4FF1-84BE-01FB5B35027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475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SRAM Memory</a:t>
            </a:r>
          </a:p>
        </p:txBody>
      </p:sp>
      <p:sp>
        <p:nvSpPr>
          <p:cNvPr id="74758" name="TextBox 213"/>
          <p:cNvSpPr txBox="1">
            <a:spLocks noChangeArrowheads="1"/>
          </p:cNvSpPr>
          <p:nvPr/>
        </p:nvSpPr>
        <p:spPr bwMode="auto">
          <a:xfrm>
            <a:off x="6373813" y="2868613"/>
            <a:ext cx="255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b="0" baseline="0"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74759" name="Rectangle 19"/>
          <p:cNvSpPr>
            <a:spLocks noChangeArrowheads="1"/>
          </p:cNvSpPr>
          <p:nvPr/>
        </p:nvSpPr>
        <p:spPr bwMode="auto">
          <a:xfrm>
            <a:off x="2743200" y="18288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60" name="Rectangle 20"/>
          <p:cNvSpPr>
            <a:spLocks noChangeArrowheads="1"/>
          </p:cNvSpPr>
          <p:nvPr/>
        </p:nvSpPr>
        <p:spPr bwMode="auto">
          <a:xfrm>
            <a:off x="3810000" y="18288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61" name="Rectangle 21"/>
          <p:cNvSpPr>
            <a:spLocks noChangeArrowheads="1"/>
          </p:cNvSpPr>
          <p:nvPr/>
        </p:nvSpPr>
        <p:spPr bwMode="auto">
          <a:xfrm>
            <a:off x="5334000" y="18288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62" name="TextBox 22"/>
          <p:cNvSpPr txBox="1">
            <a:spLocks noChangeArrowheads="1"/>
          </p:cNvSpPr>
          <p:nvPr/>
        </p:nvSpPr>
        <p:spPr bwMode="auto">
          <a:xfrm>
            <a:off x="4419600" y="16764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763" name="Straight Connector 24"/>
          <p:cNvCxnSpPr>
            <a:cxnSpLocks noChangeShapeType="1"/>
          </p:cNvCxnSpPr>
          <p:nvPr/>
        </p:nvCxnSpPr>
        <p:spPr bwMode="auto">
          <a:xfrm>
            <a:off x="3124200" y="1676400"/>
            <a:ext cx="2895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Straight Connector 27"/>
          <p:cNvCxnSpPr>
            <a:cxnSpLocks noChangeShapeType="1"/>
          </p:cNvCxnSpPr>
          <p:nvPr/>
        </p:nvCxnSpPr>
        <p:spPr bwMode="auto">
          <a:xfrm>
            <a:off x="2362200" y="2360613"/>
            <a:ext cx="2819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65" name="Group 36"/>
          <p:cNvGrpSpPr>
            <a:grpSpLocks/>
          </p:cNvGrpSpPr>
          <p:nvPr/>
        </p:nvGrpSpPr>
        <p:grpSpPr bwMode="auto">
          <a:xfrm>
            <a:off x="5180013" y="2133600"/>
            <a:ext cx="153987" cy="230188"/>
            <a:chOff x="4418806" y="2819400"/>
            <a:chExt cx="153194" cy="229394"/>
          </a:xfrm>
        </p:grpSpPr>
        <p:cxnSp>
          <p:nvCxnSpPr>
            <p:cNvPr id="74938" name="Straight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9" name="Straight Connector 34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6" name="Group 37"/>
          <p:cNvGrpSpPr>
            <a:grpSpLocks/>
          </p:cNvGrpSpPr>
          <p:nvPr/>
        </p:nvGrpSpPr>
        <p:grpSpPr bwMode="auto">
          <a:xfrm>
            <a:off x="3656013" y="2133600"/>
            <a:ext cx="153987" cy="230188"/>
            <a:chOff x="4418806" y="2819400"/>
            <a:chExt cx="153194" cy="229394"/>
          </a:xfrm>
        </p:grpSpPr>
        <p:cxnSp>
          <p:nvCxnSpPr>
            <p:cNvPr id="74936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7" name="Straight Connector 39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7" name="Group 40"/>
          <p:cNvGrpSpPr>
            <a:grpSpLocks/>
          </p:cNvGrpSpPr>
          <p:nvPr/>
        </p:nvGrpSpPr>
        <p:grpSpPr bwMode="auto">
          <a:xfrm>
            <a:off x="2590800" y="2132013"/>
            <a:ext cx="153988" cy="230187"/>
            <a:chOff x="4418806" y="2819400"/>
            <a:chExt cx="153194" cy="229394"/>
          </a:xfrm>
        </p:grpSpPr>
        <p:cxnSp>
          <p:nvCxnSpPr>
            <p:cNvPr id="74934" name="Straight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5" name="Straight Connector 42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8" name="Group 60"/>
          <p:cNvGrpSpPr>
            <a:grpSpLocks/>
          </p:cNvGrpSpPr>
          <p:nvPr/>
        </p:nvGrpSpPr>
        <p:grpSpPr bwMode="auto">
          <a:xfrm>
            <a:off x="3048000" y="1905000"/>
            <a:ext cx="152400" cy="76200"/>
            <a:chOff x="3657600" y="4114800"/>
            <a:chExt cx="609600" cy="230188"/>
          </a:xfrm>
        </p:grpSpPr>
        <p:cxnSp>
          <p:nvCxnSpPr>
            <p:cNvPr id="74928" name="Straight Connector 61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9" name="Straight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0" name="Straight Connector 63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1" name="Straight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2" name="Straight Connector 65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3" name="Straight Connector 66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9" name="Group 67"/>
          <p:cNvGrpSpPr>
            <a:grpSpLocks/>
          </p:cNvGrpSpPr>
          <p:nvPr/>
        </p:nvGrpSpPr>
        <p:grpSpPr bwMode="auto">
          <a:xfrm>
            <a:off x="4114800" y="1905000"/>
            <a:ext cx="152400" cy="76200"/>
            <a:chOff x="3657600" y="4114800"/>
            <a:chExt cx="609600" cy="230188"/>
          </a:xfrm>
        </p:grpSpPr>
        <p:cxnSp>
          <p:nvCxnSpPr>
            <p:cNvPr id="74922" name="Straight Connector 68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3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4" name="Straight Connector 70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5" name="Straight Connector 71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6" name="Straight Connector 72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7" name="Straight Connector 73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70" name="Group 74"/>
          <p:cNvGrpSpPr>
            <a:grpSpLocks/>
          </p:cNvGrpSpPr>
          <p:nvPr/>
        </p:nvGrpSpPr>
        <p:grpSpPr bwMode="auto">
          <a:xfrm>
            <a:off x="5638800" y="1905000"/>
            <a:ext cx="152400" cy="76200"/>
            <a:chOff x="3657600" y="4114800"/>
            <a:chExt cx="609600" cy="230188"/>
          </a:xfrm>
        </p:grpSpPr>
        <p:cxnSp>
          <p:nvCxnSpPr>
            <p:cNvPr id="74916" name="Straight Connector 75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7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8" name="Straight Connector 77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9" name="Straight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0" name="Straight Connector 79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1" name="Straight Connector 80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771" name="Straight Connector 85"/>
          <p:cNvCxnSpPr>
            <a:cxnSpLocks noChangeShapeType="1"/>
          </p:cNvCxnSpPr>
          <p:nvPr/>
        </p:nvCxnSpPr>
        <p:spPr bwMode="auto">
          <a:xfrm rot="5400000">
            <a:off x="3009901" y="17907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2" name="Straight Connector 87"/>
          <p:cNvCxnSpPr>
            <a:cxnSpLocks noChangeShapeType="1"/>
          </p:cNvCxnSpPr>
          <p:nvPr/>
        </p:nvCxnSpPr>
        <p:spPr bwMode="auto">
          <a:xfrm rot="5400000">
            <a:off x="4077494" y="17899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3" name="Straight Connector 88"/>
          <p:cNvCxnSpPr>
            <a:cxnSpLocks noChangeShapeType="1"/>
          </p:cNvCxnSpPr>
          <p:nvPr/>
        </p:nvCxnSpPr>
        <p:spPr bwMode="auto">
          <a:xfrm rot="5400000">
            <a:off x="5599907" y="1789906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4" name="Rectangle 89"/>
          <p:cNvSpPr>
            <a:spLocks noChangeArrowheads="1"/>
          </p:cNvSpPr>
          <p:nvPr/>
        </p:nvSpPr>
        <p:spPr bwMode="auto">
          <a:xfrm>
            <a:off x="2743200" y="2741613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75" name="Rectangle 90"/>
          <p:cNvSpPr>
            <a:spLocks noChangeArrowheads="1"/>
          </p:cNvSpPr>
          <p:nvPr/>
        </p:nvSpPr>
        <p:spPr bwMode="auto">
          <a:xfrm>
            <a:off x="3810000" y="2741613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 dirty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76" name="Rectangle 91"/>
          <p:cNvSpPr>
            <a:spLocks noChangeArrowheads="1"/>
          </p:cNvSpPr>
          <p:nvPr/>
        </p:nvSpPr>
        <p:spPr bwMode="auto">
          <a:xfrm>
            <a:off x="5334000" y="2741613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77" name="TextBox 92"/>
          <p:cNvSpPr txBox="1">
            <a:spLocks noChangeArrowheads="1"/>
          </p:cNvSpPr>
          <p:nvPr/>
        </p:nvSpPr>
        <p:spPr bwMode="auto">
          <a:xfrm>
            <a:off x="4419600" y="258921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778" name="Straight Connector 93"/>
          <p:cNvCxnSpPr>
            <a:cxnSpLocks noChangeShapeType="1"/>
          </p:cNvCxnSpPr>
          <p:nvPr/>
        </p:nvCxnSpPr>
        <p:spPr bwMode="auto">
          <a:xfrm>
            <a:off x="3124200" y="2589213"/>
            <a:ext cx="2895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9" name="Straight Connector 94"/>
          <p:cNvCxnSpPr>
            <a:cxnSpLocks noChangeShapeType="1"/>
          </p:cNvCxnSpPr>
          <p:nvPr/>
        </p:nvCxnSpPr>
        <p:spPr bwMode="auto">
          <a:xfrm>
            <a:off x="2362200" y="3273425"/>
            <a:ext cx="2819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80" name="Group 95"/>
          <p:cNvGrpSpPr>
            <a:grpSpLocks/>
          </p:cNvGrpSpPr>
          <p:nvPr/>
        </p:nvGrpSpPr>
        <p:grpSpPr bwMode="auto">
          <a:xfrm>
            <a:off x="5180013" y="3046413"/>
            <a:ext cx="153987" cy="230187"/>
            <a:chOff x="4418806" y="2819400"/>
            <a:chExt cx="153194" cy="229394"/>
          </a:xfrm>
        </p:grpSpPr>
        <p:cxnSp>
          <p:nvCxnSpPr>
            <p:cNvPr id="74914" name="Straight Connector 96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5" name="Straight Connector 97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1" name="Group 98"/>
          <p:cNvGrpSpPr>
            <a:grpSpLocks/>
          </p:cNvGrpSpPr>
          <p:nvPr/>
        </p:nvGrpSpPr>
        <p:grpSpPr bwMode="auto">
          <a:xfrm>
            <a:off x="3656013" y="3046413"/>
            <a:ext cx="153987" cy="230187"/>
            <a:chOff x="4418806" y="2819400"/>
            <a:chExt cx="153194" cy="229394"/>
          </a:xfrm>
        </p:grpSpPr>
        <p:cxnSp>
          <p:nvCxnSpPr>
            <p:cNvPr id="74912" name="Straight Connector 99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3" name="Straight Connector 100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2" name="Group 101"/>
          <p:cNvGrpSpPr>
            <a:grpSpLocks/>
          </p:cNvGrpSpPr>
          <p:nvPr/>
        </p:nvGrpSpPr>
        <p:grpSpPr bwMode="auto">
          <a:xfrm>
            <a:off x="2590800" y="3046413"/>
            <a:ext cx="153988" cy="228600"/>
            <a:chOff x="4418806" y="2819400"/>
            <a:chExt cx="153194" cy="229394"/>
          </a:xfrm>
        </p:grpSpPr>
        <p:cxnSp>
          <p:nvCxnSpPr>
            <p:cNvPr id="74910" name="Straight Connector 102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1" name="Straight Connector 103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3" name="Group 104"/>
          <p:cNvGrpSpPr>
            <a:grpSpLocks/>
          </p:cNvGrpSpPr>
          <p:nvPr/>
        </p:nvGrpSpPr>
        <p:grpSpPr bwMode="auto">
          <a:xfrm>
            <a:off x="3048000" y="2817813"/>
            <a:ext cx="152400" cy="76200"/>
            <a:chOff x="3657600" y="4114800"/>
            <a:chExt cx="609600" cy="230188"/>
          </a:xfrm>
        </p:grpSpPr>
        <p:cxnSp>
          <p:nvCxnSpPr>
            <p:cNvPr id="74904" name="Straight Connector 105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5" name="Straight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6" name="Straight Connector 107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7" name="Straight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8" name="Straight Connector 109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9" name="Straight Connector 110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4" name="Group 111"/>
          <p:cNvGrpSpPr>
            <a:grpSpLocks/>
          </p:cNvGrpSpPr>
          <p:nvPr/>
        </p:nvGrpSpPr>
        <p:grpSpPr bwMode="auto">
          <a:xfrm>
            <a:off x="4114800" y="2817813"/>
            <a:ext cx="152400" cy="76200"/>
            <a:chOff x="3657600" y="4114800"/>
            <a:chExt cx="609600" cy="230188"/>
          </a:xfrm>
        </p:grpSpPr>
        <p:cxnSp>
          <p:nvCxnSpPr>
            <p:cNvPr id="74898" name="Straight Connector 112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9" name="Straight Connector 113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0" name="Straight Connector 114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1" name="Straight Connector 115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2" name="Straight Connector 116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3" name="Straight Connector 117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5" name="Group 118"/>
          <p:cNvGrpSpPr>
            <a:grpSpLocks/>
          </p:cNvGrpSpPr>
          <p:nvPr/>
        </p:nvGrpSpPr>
        <p:grpSpPr bwMode="auto">
          <a:xfrm>
            <a:off x="5638800" y="2817813"/>
            <a:ext cx="152400" cy="76200"/>
            <a:chOff x="3657600" y="4114800"/>
            <a:chExt cx="609600" cy="230188"/>
          </a:xfrm>
        </p:grpSpPr>
        <p:cxnSp>
          <p:nvCxnSpPr>
            <p:cNvPr id="74892" name="Straight Connector 119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3" name="Straight Connector 120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4" name="Straight Connector 121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5" name="Straight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6" name="Straight Connector 123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7" name="Straight Connector 124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786" name="Straight Connector 125"/>
          <p:cNvCxnSpPr>
            <a:cxnSpLocks noChangeShapeType="1"/>
          </p:cNvCxnSpPr>
          <p:nvPr/>
        </p:nvCxnSpPr>
        <p:spPr bwMode="auto">
          <a:xfrm rot="5400000">
            <a:off x="3009901" y="2703512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7" name="Straight Connector 126"/>
          <p:cNvCxnSpPr>
            <a:cxnSpLocks noChangeShapeType="1"/>
          </p:cNvCxnSpPr>
          <p:nvPr/>
        </p:nvCxnSpPr>
        <p:spPr bwMode="auto">
          <a:xfrm rot="5400000">
            <a:off x="4077494" y="2702719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8" name="Straight Connector 127"/>
          <p:cNvCxnSpPr>
            <a:cxnSpLocks noChangeShapeType="1"/>
          </p:cNvCxnSpPr>
          <p:nvPr/>
        </p:nvCxnSpPr>
        <p:spPr bwMode="auto">
          <a:xfrm rot="5400000">
            <a:off x="5599907" y="2702719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89" name="Rectangle 128"/>
          <p:cNvSpPr>
            <a:spLocks noChangeArrowheads="1"/>
          </p:cNvSpPr>
          <p:nvPr/>
        </p:nvSpPr>
        <p:spPr bwMode="auto">
          <a:xfrm>
            <a:off x="2743200" y="42672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90" name="Rectangle 129"/>
          <p:cNvSpPr>
            <a:spLocks noChangeArrowheads="1"/>
          </p:cNvSpPr>
          <p:nvPr/>
        </p:nvSpPr>
        <p:spPr bwMode="auto">
          <a:xfrm>
            <a:off x="3810000" y="42672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91" name="Rectangle 130"/>
          <p:cNvSpPr>
            <a:spLocks noChangeArrowheads="1"/>
          </p:cNvSpPr>
          <p:nvPr/>
        </p:nvSpPr>
        <p:spPr bwMode="auto">
          <a:xfrm>
            <a:off x="5334000" y="42672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92" name="TextBox 131"/>
          <p:cNvSpPr txBox="1">
            <a:spLocks noChangeArrowheads="1"/>
          </p:cNvSpPr>
          <p:nvPr/>
        </p:nvSpPr>
        <p:spPr bwMode="auto">
          <a:xfrm>
            <a:off x="4419600" y="4114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793" name="Straight Connector 132"/>
          <p:cNvCxnSpPr>
            <a:cxnSpLocks noChangeShapeType="1"/>
          </p:cNvCxnSpPr>
          <p:nvPr/>
        </p:nvCxnSpPr>
        <p:spPr bwMode="auto">
          <a:xfrm>
            <a:off x="3124200" y="4114800"/>
            <a:ext cx="2895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4" name="Straight Connector 133"/>
          <p:cNvCxnSpPr>
            <a:cxnSpLocks noChangeShapeType="1"/>
          </p:cNvCxnSpPr>
          <p:nvPr/>
        </p:nvCxnSpPr>
        <p:spPr bwMode="auto">
          <a:xfrm>
            <a:off x="2362200" y="4799013"/>
            <a:ext cx="2819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95" name="Group 134"/>
          <p:cNvGrpSpPr>
            <a:grpSpLocks/>
          </p:cNvGrpSpPr>
          <p:nvPr/>
        </p:nvGrpSpPr>
        <p:grpSpPr bwMode="auto">
          <a:xfrm>
            <a:off x="5180013" y="4572000"/>
            <a:ext cx="153987" cy="230188"/>
            <a:chOff x="4418806" y="2819400"/>
            <a:chExt cx="153194" cy="229394"/>
          </a:xfrm>
        </p:grpSpPr>
        <p:cxnSp>
          <p:nvCxnSpPr>
            <p:cNvPr id="74890" name="Straight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1" name="Straight Connector 136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6" name="Group 137"/>
          <p:cNvGrpSpPr>
            <a:grpSpLocks/>
          </p:cNvGrpSpPr>
          <p:nvPr/>
        </p:nvGrpSpPr>
        <p:grpSpPr bwMode="auto">
          <a:xfrm>
            <a:off x="3656013" y="4572000"/>
            <a:ext cx="153987" cy="230188"/>
            <a:chOff x="4418806" y="2819400"/>
            <a:chExt cx="153194" cy="229394"/>
          </a:xfrm>
        </p:grpSpPr>
        <p:cxnSp>
          <p:nvCxnSpPr>
            <p:cNvPr id="74888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9" name="Straight Connector 139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7" name="Group 140"/>
          <p:cNvGrpSpPr>
            <a:grpSpLocks/>
          </p:cNvGrpSpPr>
          <p:nvPr/>
        </p:nvGrpSpPr>
        <p:grpSpPr bwMode="auto">
          <a:xfrm>
            <a:off x="2590800" y="4570413"/>
            <a:ext cx="153988" cy="230187"/>
            <a:chOff x="4418806" y="2819400"/>
            <a:chExt cx="153194" cy="229394"/>
          </a:xfrm>
        </p:grpSpPr>
        <p:cxnSp>
          <p:nvCxnSpPr>
            <p:cNvPr id="74886" name="Straight Connector 141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7" name="Straight Connector 142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8" name="Group 143"/>
          <p:cNvGrpSpPr>
            <a:grpSpLocks/>
          </p:cNvGrpSpPr>
          <p:nvPr/>
        </p:nvGrpSpPr>
        <p:grpSpPr bwMode="auto">
          <a:xfrm>
            <a:off x="3048000" y="4343400"/>
            <a:ext cx="152400" cy="76200"/>
            <a:chOff x="3657600" y="4114800"/>
            <a:chExt cx="609600" cy="230188"/>
          </a:xfrm>
        </p:grpSpPr>
        <p:cxnSp>
          <p:nvCxnSpPr>
            <p:cNvPr id="74880" name="Straight Connector 144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1" name="Straight Connector 145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2" name="Straight Connector 146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3" name="Straight Connector 147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4" name="Straight Connector 148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5" name="Straight Connector 149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9" name="Group 150"/>
          <p:cNvGrpSpPr>
            <a:grpSpLocks/>
          </p:cNvGrpSpPr>
          <p:nvPr/>
        </p:nvGrpSpPr>
        <p:grpSpPr bwMode="auto">
          <a:xfrm>
            <a:off x="4114800" y="4343400"/>
            <a:ext cx="152400" cy="76200"/>
            <a:chOff x="3657600" y="4114800"/>
            <a:chExt cx="609600" cy="230188"/>
          </a:xfrm>
        </p:grpSpPr>
        <p:cxnSp>
          <p:nvCxnSpPr>
            <p:cNvPr id="74874" name="Straight Connector 151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5" name="Straight Connector 152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6" name="Straight Connector 153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7" name="Straight Connector 154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8" name="Straight Connector 155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9" name="Straight Connector 156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800" name="Group 157"/>
          <p:cNvGrpSpPr>
            <a:grpSpLocks/>
          </p:cNvGrpSpPr>
          <p:nvPr/>
        </p:nvGrpSpPr>
        <p:grpSpPr bwMode="auto">
          <a:xfrm>
            <a:off x="5638800" y="4343400"/>
            <a:ext cx="152400" cy="76200"/>
            <a:chOff x="3657600" y="4114800"/>
            <a:chExt cx="609600" cy="230188"/>
          </a:xfrm>
        </p:grpSpPr>
        <p:cxnSp>
          <p:nvCxnSpPr>
            <p:cNvPr id="74868" name="Straight Connector 158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69" name="Straight Connector 159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0" name="Straight Connector 160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1" name="Straight Connector 161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2" name="Straight Connector 162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3" name="Straight Connector 163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801" name="Straight Connector 164"/>
          <p:cNvCxnSpPr>
            <a:cxnSpLocks noChangeShapeType="1"/>
          </p:cNvCxnSpPr>
          <p:nvPr/>
        </p:nvCxnSpPr>
        <p:spPr bwMode="auto">
          <a:xfrm rot="5400000">
            <a:off x="3009901" y="42291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2" name="Straight Connector 165"/>
          <p:cNvCxnSpPr>
            <a:cxnSpLocks noChangeShapeType="1"/>
          </p:cNvCxnSpPr>
          <p:nvPr/>
        </p:nvCxnSpPr>
        <p:spPr bwMode="auto">
          <a:xfrm rot="5400000">
            <a:off x="4077494" y="4228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3" name="Straight Connector 166"/>
          <p:cNvCxnSpPr>
            <a:cxnSpLocks noChangeShapeType="1"/>
          </p:cNvCxnSpPr>
          <p:nvPr/>
        </p:nvCxnSpPr>
        <p:spPr bwMode="auto">
          <a:xfrm rot="5400000">
            <a:off x="5599907" y="4228306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04" name="TextBox 167"/>
          <p:cNvSpPr txBox="1">
            <a:spLocks noChangeArrowheads="1"/>
          </p:cNvSpPr>
          <p:nvPr/>
        </p:nvSpPr>
        <p:spPr bwMode="auto">
          <a:xfrm rot="16200000">
            <a:off x="3562351" y="3429000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805" name="Straight Connector 169"/>
          <p:cNvCxnSpPr>
            <a:cxnSpLocks noChangeShapeType="1"/>
          </p:cNvCxnSpPr>
          <p:nvPr/>
        </p:nvCxnSpPr>
        <p:spPr bwMode="auto">
          <a:xfrm rot="5400000">
            <a:off x="1535906" y="3658394"/>
            <a:ext cx="3354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6" name="Straight Connector 172"/>
          <p:cNvCxnSpPr>
            <a:cxnSpLocks noChangeShapeType="1"/>
          </p:cNvCxnSpPr>
          <p:nvPr/>
        </p:nvCxnSpPr>
        <p:spPr bwMode="auto">
          <a:xfrm rot="5400000">
            <a:off x="2589213" y="3657600"/>
            <a:ext cx="33543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7" name="Straight Connector 173"/>
          <p:cNvCxnSpPr>
            <a:cxnSpLocks noChangeShapeType="1"/>
          </p:cNvCxnSpPr>
          <p:nvPr/>
        </p:nvCxnSpPr>
        <p:spPr bwMode="auto">
          <a:xfrm rot="5400000">
            <a:off x="4113213" y="3657600"/>
            <a:ext cx="33543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8" name="Straight Connector 175"/>
          <p:cNvCxnSpPr>
            <a:cxnSpLocks noChangeShapeType="1"/>
          </p:cNvCxnSpPr>
          <p:nvPr/>
        </p:nvCxnSpPr>
        <p:spPr bwMode="auto">
          <a:xfrm>
            <a:off x="3200400" y="5334000"/>
            <a:ext cx="2590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9" name="Straight Connector 177"/>
          <p:cNvCxnSpPr>
            <a:cxnSpLocks noChangeShapeType="1"/>
          </p:cNvCxnSpPr>
          <p:nvPr/>
        </p:nvCxnSpPr>
        <p:spPr bwMode="auto">
          <a:xfrm rot="5400000">
            <a:off x="4457701" y="54483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0" name="Straight Connector 179"/>
          <p:cNvCxnSpPr>
            <a:cxnSpLocks noChangeShapeType="1"/>
          </p:cNvCxnSpPr>
          <p:nvPr/>
        </p:nvCxnSpPr>
        <p:spPr bwMode="auto">
          <a:xfrm rot="5400000" flipH="1" flipV="1">
            <a:off x="4533900" y="54102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11" name="TextBox 180"/>
          <p:cNvSpPr txBox="1">
            <a:spLocks noChangeArrowheads="1"/>
          </p:cNvSpPr>
          <p:nvPr/>
        </p:nvSpPr>
        <p:spPr bwMode="auto">
          <a:xfrm>
            <a:off x="4508500" y="5334000"/>
            <a:ext cx="29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b="0" baseline="0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4812" name="Rectangle 181"/>
          <p:cNvSpPr>
            <a:spLocks noChangeArrowheads="1"/>
          </p:cNvSpPr>
          <p:nvPr/>
        </p:nvSpPr>
        <p:spPr bwMode="auto">
          <a:xfrm>
            <a:off x="3810000" y="5562600"/>
            <a:ext cx="1447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Memory Data Out</a:t>
            </a:r>
          </a:p>
        </p:txBody>
      </p:sp>
      <p:cxnSp>
        <p:nvCxnSpPr>
          <p:cNvPr id="74813" name="Straight Connector 183"/>
          <p:cNvCxnSpPr>
            <a:cxnSpLocks noChangeShapeType="1"/>
          </p:cNvCxnSpPr>
          <p:nvPr/>
        </p:nvCxnSpPr>
        <p:spPr bwMode="auto">
          <a:xfrm>
            <a:off x="2514600" y="1905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4" name="Straight Connector 185"/>
          <p:cNvCxnSpPr>
            <a:cxnSpLocks noChangeShapeType="1"/>
          </p:cNvCxnSpPr>
          <p:nvPr/>
        </p:nvCxnSpPr>
        <p:spPr bwMode="auto">
          <a:xfrm>
            <a:off x="3581400" y="1905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5" name="Straight Connector 186"/>
          <p:cNvCxnSpPr>
            <a:cxnSpLocks noChangeShapeType="1"/>
          </p:cNvCxnSpPr>
          <p:nvPr/>
        </p:nvCxnSpPr>
        <p:spPr bwMode="auto">
          <a:xfrm>
            <a:off x="5105400" y="1905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6" name="Straight Connector 187"/>
          <p:cNvCxnSpPr>
            <a:cxnSpLocks noChangeShapeType="1"/>
          </p:cNvCxnSpPr>
          <p:nvPr/>
        </p:nvCxnSpPr>
        <p:spPr bwMode="auto">
          <a:xfrm>
            <a:off x="2514600" y="2819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7" name="Straight Connector 188"/>
          <p:cNvCxnSpPr>
            <a:cxnSpLocks noChangeShapeType="1"/>
          </p:cNvCxnSpPr>
          <p:nvPr/>
        </p:nvCxnSpPr>
        <p:spPr bwMode="auto">
          <a:xfrm>
            <a:off x="3581400" y="2819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8" name="Straight Connector 189"/>
          <p:cNvCxnSpPr>
            <a:cxnSpLocks noChangeShapeType="1"/>
          </p:cNvCxnSpPr>
          <p:nvPr/>
        </p:nvCxnSpPr>
        <p:spPr bwMode="auto">
          <a:xfrm>
            <a:off x="5105400" y="2819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9" name="Straight Connector 190"/>
          <p:cNvCxnSpPr>
            <a:cxnSpLocks noChangeShapeType="1"/>
          </p:cNvCxnSpPr>
          <p:nvPr/>
        </p:nvCxnSpPr>
        <p:spPr bwMode="auto">
          <a:xfrm>
            <a:off x="2514600" y="4343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0" name="Straight Connector 191"/>
          <p:cNvCxnSpPr>
            <a:cxnSpLocks noChangeShapeType="1"/>
          </p:cNvCxnSpPr>
          <p:nvPr/>
        </p:nvCxnSpPr>
        <p:spPr bwMode="auto">
          <a:xfrm>
            <a:off x="3581400" y="4343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1" name="Straight Connector 192"/>
          <p:cNvCxnSpPr>
            <a:cxnSpLocks noChangeShapeType="1"/>
          </p:cNvCxnSpPr>
          <p:nvPr/>
        </p:nvCxnSpPr>
        <p:spPr bwMode="auto">
          <a:xfrm>
            <a:off x="5105400" y="4343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2" name="Straight Connector 194"/>
          <p:cNvCxnSpPr>
            <a:cxnSpLocks noChangeShapeType="1"/>
          </p:cNvCxnSpPr>
          <p:nvPr/>
        </p:nvCxnSpPr>
        <p:spPr bwMode="auto">
          <a:xfrm rot="5400000">
            <a:off x="1066801" y="2895600"/>
            <a:ext cx="2895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3" name="Straight Connector 195"/>
          <p:cNvCxnSpPr>
            <a:cxnSpLocks noChangeShapeType="1"/>
          </p:cNvCxnSpPr>
          <p:nvPr/>
        </p:nvCxnSpPr>
        <p:spPr bwMode="auto">
          <a:xfrm rot="5400000">
            <a:off x="2134394" y="2894806"/>
            <a:ext cx="2895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4" name="Straight Connector 196"/>
          <p:cNvCxnSpPr>
            <a:cxnSpLocks noChangeShapeType="1"/>
          </p:cNvCxnSpPr>
          <p:nvPr/>
        </p:nvCxnSpPr>
        <p:spPr bwMode="auto">
          <a:xfrm rot="5400000">
            <a:off x="3656807" y="2894806"/>
            <a:ext cx="2895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5" name="Straight Connector 198"/>
          <p:cNvCxnSpPr>
            <a:cxnSpLocks noChangeShapeType="1"/>
          </p:cNvCxnSpPr>
          <p:nvPr/>
        </p:nvCxnSpPr>
        <p:spPr bwMode="auto">
          <a:xfrm>
            <a:off x="2514600" y="1447800"/>
            <a:ext cx="2590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6" name="Straight Connector 199"/>
          <p:cNvCxnSpPr>
            <a:cxnSpLocks noChangeShapeType="1"/>
          </p:cNvCxnSpPr>
          <p:nvPr/>
        </p:nvCxnSpPr>
        <p:spPr bwMode="auto">
          <a:xfrm rot="5400000">
            <a:off x="4457701" y="13335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7" name="Straight Connector 200"/>
          <p:cNvCxnSpPr>
            <a:cxnSpLocks noChangeShapeType="1"/>
          </p:cNvCxnSpPr>
          <p:nvPr/>
        </p:nvCxnSpPr>
        <p:spPr bwMode="auto">
          <a:xfrm rot="5400000" flipH="1" flipV="1">
            <a:off x="4533900" y="12954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28" name="TextBox 201"/>
          <p:cNvSpPr txBox="1">
            <a:spLocks noChangeArrowheads="1"/>
          </p:cNvSpPr>
          <p:nvPr/>
        </p:nvSpPr>
        <p:spPr bwMode="auto">
          <a:xfrm>
            <a:off x="4508500" y="1219200"/>
            <a:ext cx="29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b="0" baseline="0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4829" name="Rectangle 202"/>
          <p:cNvSpPr>
            <a:spLocks noChangeArrowheads="1"/>
          </p:cNvSpPr>
          <p:nvPr/>
        </p:nvSpPr>
        <p:spPr bwMode="auto">
          <a:xfrm>
            <a:off x="3810000" y="990600"/>
            <a:ext cx="1447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Memory Data In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019800" y="1524000"/>
            <a:ext cx="304800" cy="274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en-US" sz="1100" b="1" baseline="0" dirty="0">
                <a:solidFill>
                  <a:schemeClr val="bg1"/>
                </a:solidFill>
                <a:latin typeface="Arial" charset="0"/>
                <a:ea typeface="+mn-ea"/>
              </a:rPr>
              <a:t>Read Address Decoder</a:t>
            </a:r>
          </a:p>
        </p:txBody>
      </p:sp>
      <p:sp>
        <p:nvSpPr>
          <p:cNvPr id="207" name="Rectangle 206"/>
          <p:cNvSpPr/>
          <p:nvPr/>
        </p:nvSpPr>
        <p:spPr bwMode="auto">
          <a:xfrm>
            <a:off x="6629400" y="2057400"/>
            <a:ext cx="3048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en-US" sz="1100" b="1" baseline="0" dirty="0">
                <a:solidFill>
                  <a:schemeClr val="bg1"/>
                </a:solidFill>
                <a:latin typeface="Arial" charset="0"/>
                <a:ea typeface="+mn-ea"/>
              </a:rPr>
              <a:t>Memory Read Address</a:t>
            </a:r>
          </a:p>
        </p:txBody>
      </p:sp>
      <p:cxnSp>
        <p:nvCxnSpPr>
          <p:cNvPr id="74832" name="Straight Connector 208"/>
          <p:cNvCxnSpPr>
            <a:cxnSpLocks noChangeShapeType="1"/>
            <a:stCxn id="205" idx="3"/>
            <a:endCxn id="207" idx="1"/>
          </p:cNvCxnSpPr>
          <p:nvPr/>
        </p:nvCxnSpPr>
        <p:spPr bwMode="auto">
          <a:xfrm>
            <a:off x="6324600" y="2895600"/>
            <a:ext cx="304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33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6437313" y="2868613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834" name="Group 219"/>
          <p:cNvGrpSpPr>
            <a:grpSpLocks/>
          </p:cNvGrpSpPr>
          <p:nvPr/>
        </p:nvGrpSpPr>
        <p:grpSpPr bwMode="auto">
          <a:xfrm flipH="1">
            <a:off x="1066800" y="2209800"/>
            <a:ext cx="914400" cy="2743200"/>
            <a:chOff x="990600" y="2133600"/>
            <a:chExt cx="914400" cy="2743200"/>
          </a:xfrm>
        </p:grpSpPr>
        <p:sp>
          <p:nvSpPr>
            <p:cNvPr id="74863" name="TextBox 214"/>
            <p:cNvSpPr txBox="1">
              <a:spLocks noChangeArrowheads="1"/>
            </p:cNvSpPr>
            <p:nvPr/>
          </p:nvSpPr>
          <p:spPr bwMode="auto">
            <a:xfrm>
              <a:off x="1345001" y="3478054"/>
              <a:ext cx="2551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000" b="0" baseline="0"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990600" y="2133600"/>
              <a:ext cx="304800" cy="2743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 algn="ctr">
                <a:defRPr/>
              </a:pPr>
              <a:r>
                <a:rPr lang="en-US" sz="11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Write Address Decoder</a:t>
              </a: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600200" y="2667000"/>
              <a:ext cx="304800" cy="1676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 algn="ctr">
                <a:defRPr/>
              </a:pPr>
              <a:r>
                <a:rPr lang="en-US" sz="11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Memory </a:t>
              </a:r>
              <a:r>
                <a:rPr lang="en-US" sz="1100" b="1" baseline="0" dirty="0" err="1">
                  <a:solidFill>
                    <a:schemeClr val="bg1"/>
                  </a:solidFill>
                  <a:latin typeface="Arial" charset="0"/>
                  <a:ea typeface="+mn-ea"/>
                </a:rPr>
                <a:t>WriteAddress</a:t>
              </a:r>
              <a:endParaRPr lang="en-US" sz="1100" b="1" baseline="0" dirty="0">
                <a:solidFill>
                  <a:schemeClr val="bg1"/>
                </a:solidFill>
                <a:latin typeface="Arial" charset="0"/>
                <a:ea typeface="+mn-ea"/>
              </a:endParaRPr>
            </a:p>
          </p:txBody>
        </p:sp>
        <p:cxnSp>
          <p:nvCxnSpPr>
            <p:cNvPr id="74866" name="Straight Connector 217"/>
            <p:cNvCxnSpPr>
              <a:cxnSpLocks noChangeShapeType="1"/>
              <a:stCxn id="216" idx="3"/>
              <a:endCxn id="217" idx="1"/>
            </p:cNvCxnSpPr>
            <p:nvPr/>
          </p:nvCxnSpPr>
          <p:spPr bwMode="auto">
            <a:xfrm>
              <a:off x="1295400" y="35052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67" name="Straight Connector 218"/>
            <p:cNvCxnSpPr>
              <a:cxnSpLocks noChangeShapeType="1"/>
            </p:cNvCxnSpPr>
            <p:nvPr/>
          </p:nvCxnSpPr>
          <p:spPr bwMode="auto">
            <a:xfrm rot="5400000" flipH="1" flipV="1">
              <a:off x="1408468" y="3478054"/>
              <a:ext cx="7620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4835" name="Oval 220"/>
          <p:cNvSpPr>
            <a:spLocks noChangeArrowheads="1"/>
          </p:cNvSpPr>
          <p:nvPr/>
        </p:nvSpPr>
        <p:spPr bwMode="auto">
          <a:xfrm>
            <a:off x="3676650" y="2667000"/>
            <a:ext cx="533400" cy="5334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aseline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4836" name="Oval 221"/>
          <p:cNvSpPr>
            <a:spLocks noChangeArrowheads="1"/>
          </p:cNvSpPr>
          <p:nvPr/>
        </p:nvSpPr>
        <p:spPr bwMode="auto">
          <a:xfrm>
            <a:off x="6781800" y="4114800"/>
            <a:ext cx="1371600" cy="14478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37" name="Straight Connector 223"/>
          <p:cNvCxnSpPr>
            <a:cxnSpLocks noChangeShapeType="1"/>
            <a:stCxn id="74835" idx="7"/>
            <a:endCxn id="74836" idx="0"/>
          </p:cNvCxnSpPr>
          <p:nvPr/>
        </p:nvCxnSpPr>
        <p:spPr bwMode="auto">
          <a:xfrm>
            <a:off x="4131935" y="2745115"/>
            <a:ext cx="3335665" cy="136968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38" name="Straight Connector 225"/>
          <p:cNvCxnSpPr>
            <a:cxnSpLocks noChangeShapeType="1"/>
            <a:stCxn id="74835" idx="3"/>
            <a:endCxn id="74836" idx="3"/>
          </p:cNvCxnSpPr>
          <p:nvPr/>
        </p:nvCxnSpPr>
        <p:spPr bwMode="auto">
          <a:xfrm>
            <a:off x="3754765" y="3122285"/>
            <a:ext cx="3227901" cy="222829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9" name="Rectangle 226"/>
          <p:cNvSpPr>
            <a:spLocks noChangeArrowheads="1"/>
          </p:cNvSpPr>
          <p:nvPr/>
        </p:nvSpPr>
        <p:spPr bwMode="auto">
          <a:xfrm>
            <a:off x="7086600" y="4343400"/>
            <a:ext cx="7620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aseline="0">
                <a:solidFill>
                  <a:schemeClr val="bg1"/>
                </a:solidFill>
                <a:ea typeface="宋体" panose="02010600030101010101" pitchFamily="2" charset="-122"/>
              </a:rPr>
              <a:t>Gated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aseline="0">
                <a:solidFill>
                  <a:schemeClr val="bg1"/>
                </a:solidFill>
                <a:ea typeface="宋体" panose="02010600030101010101" pitchFamily="2" charset="-122"/>
              </a:rPr>
              <a:t>D-latch</a:t>
            </a:r>
            <a:endParaRPr lang="en-US" altLang="zh-CN" sz="1600" baseline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74840" name="Straight Connector 228"/>
          <p:cNvCxnSpPr>
            <a:cxnSpLocks noChangeShapeType="1"/>
          </p:cNvCxnSpPr>
          <p:nvPr/>
        </p:nvCxnSpPr>
        <p:spPr bwMode="auto">
          <a:xfrm>
            <a:off x="6858000" y="4570413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1" name="Straight Connector 230"/>
          <p:cNvCxnSpPr>
            <a:cxnSpLocks noChangeShapeType="1"/>
          </p:cNvCxnSpPr>
          <p:nvPr/>
        </p:nvCxnSpPr>
        <p:spPr bwMode="auto">
          <a:xfrm>
            <a:off x="6858000" y="5105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2" name="Straight Connector 231"/>
          <p:cNvCxnSpPr>
            <a:cxnSpLocks noChangeShapeType="1"/>
          </p:cNvCxnSpPr>
          <p:nvPr/>
        </p:nvCxnSpPr>
        <p:spPr bwMode="auto">
          <a:xfrm>
            <a:off x="7848600" y="4570413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3" name="TextBox 232"/>
          <p:cNvSpPr txBox="1">
            <a:spLocks noChangeArrowheads="1"/>
          </p:cNvSpPr>
          <p:nvPr/>
        </p:nvSpPr>
        <p:spPr bwMode="auto">
          <a:xfrm>
            <a:off x="7027863" y="4462463"/>
            <a:ext cx="287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844" name="TextBox 233"/>
          <p:cNvSpPr txBox="1">
            <a:spLocks noChangeArrowheads="1"/>
          </p:cNvSpPr>
          <p:nvPr/>
        </p:nvSpPr>
        <p:spPr bwMode="auto">
          <a:xfrm>
            <a:off x="7620000" y="4462463"/>
            <a:ext cx="293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Q</a:t>
            </a:r>
          </a:p>
        </p:txBody>
      </p:sp>
      <p:sp>
        <p:nvSpPr>
          <p:cNvPr id="74845" name="TextBox 234"/>
          <p:cNvSpPr txBox="1">
            <a:spLocks noChangeArrowheads="1"/>
          </p:cNvSpPr>
          <p:nvPr/>
        </p:nvSpPr>
        <p:spPr bwMode="auto">
          <a:xfrm>
            <a:off x="7027863" y="4995863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WE</a:t>
            </a:r>
          </a:p>
        </p:txBody>
      </p:sp>
      <p:sp>
        <p:nvSpPr>
          <p:cNvPr id="74846" name="TextBox 235"/>
          <p:cNvSpPr txBox="1">
            <a:spLocks noChangeArrowheads="1"/>
          </p:cNvSpPr>
          <p:nvPr/>
        </p:nvSpPr>
        <p:spPr bwMode="auto">
          <a:xfrm>
            <a:off x="3124200" y="5105400"/>
            <a:ext cx="850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Read bitlines</a:t>
            </a:r>
          </a:p>
        </p:txBody>
      </p:sp>
      <p:sp>
        <p:nvSpPr>
          <p:cNvPr id="74847" name="TextBox 236"/>
          <p:cNvSpPr txBox="1">
            <a:spLocks noChangeArrowheads="1"/>
          </p:cNvSpPr>
          <p:nvPr/>
        </p:nvSpPr>
        <p:spPr bwMode="auto">
          <a:xfrm>
            <a:off x="2438400" y="1219200"/>
            <a:ext cx="844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Write bitlines</a:t>
            </a:r>
          </a:p>
        </p:txBody>
      </p:sp>
      <p:sp>
        <p:nvSpPr>
          <p:cNvPr id="74848" name="TextBox 237"/>
          <p:cNvSpPr txBox="1">
            <a:spLocks noChangeArrowheads="1"/>
          </p:cNvSpPr>
          <p:nvPr/>
        </p:nvSpPr>
        <p:spPr bwMode="auto">
          <a:xfrm>
            <a:off x="4191000" y="3251200"/>
            <a:ext cx="947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Write word line</a:t>
            </a:r>
          </a:p>
        </p:txBody>
      </p:sp>
      <p:sp>
        <p:nvSpPr>
          <p:cNvPr id="74849" name="TextBox 238"/>
          <p:cNvSpPr txBox="1">
            <a:spLocks noChangeArrowheads="1"/>
          </p:cNvSpPr>
          <p:nvPr/>
        </p:nvSpPr>
        <p:spPr bwMode="auto">
          <a:xfrm>
            <a:off x="4233863" y="2570163"/>
            <a:ext cx="9540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Read word line</a:t>
            </a:r>
          </a:p>
        </p:txBody>
      </p:sp>
      <p:sp>
        <p:nvSpPr>
          <p:cNvPr id="74850" name="TextBox 239"/>
          <p:cNvSpPr txBox="1">
            <a:spLocks noChangeArrowheads="1"/>
          </p:cNvSpPr>
          <p:nvPr/>
        </p:nvSpPr>
        <p:spPr bwMode="auto">
          <a:xfrm rot="16200000">
            <a:off x="5484019" y="3121819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sp>
        <p:nvSpPr>
          <p:cNvPr id="74851" name="TextBox 240"/>
          <p:cNvSpPr txBox="1">
            <a:spLocks noChangeArrowheads="1"/>
          </p:cNvSpPr>
          <p:nvPr/>
        </p:nvSpPr>
        <p:spPr bwMode="auto">
          <a:xfrm rot="16200000">
            <a:off x="2055019" y="3731419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sp>
        <p:nvSpPr>
          <p:cNvPr id="74852" name="Flowchart: Delay 241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53" name="Straight Connector 243"/>
          <p:cNvCxnSpPr>
            <a:cxnSpLocks noChangeShapeType="1"/>
          </p:cNvCxnSpPr>
          <p:nvPr/>
        </p:nvCxnSpPr>
        <p:spPr bwMode="auto">
          <a:xfrm>
            <a:off x="1981200" y="33051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4" name="Straight Connector 245"/>
          <p:cNvCxnSpPr>
            <a:cxnSpLocks noChangeShapeType="1"/>
          </p:cNvCxnSpPr>
          <p:nvPr/>
        </p:nvCxnSpPr>
        <p:spPr bwMode="auto">
          <a:xfrm rot="10800000">
            <a:off x="2133600" y="3246438"/>
            <a:ext cx="76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5" name="Flowchart: Delay 246"/>
          <p:cNvSpPr>
            <a:spLocks noChangeArrowheads="1"/>
          </p:cNvSpPr>
          <p:nvPr/>
        </p:nvSpPr>
        <p:spPr bwMode="auto">
          <a:xfrm>
            <a:off x="2209800" y="2286000"/>
            <a:ext cx="152400" cy="152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56" name="Straight Connector 247"/>
          <p:cNvCxnSpPr>
            <a:cxnSpLocks noChangeShapeType="1"/>
          </p:cNvCxnSpPr>
          <p:nvPr/>
        </p:nvCxnSpPr>
        <p:spPr bwMode="auto">
          <a:xfrm>
            <a:off x="1981200" y="23907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7" name="Straight Connector 248"/>
          <p:cNvCxnSpPr>
            <a:cxnSpLocks noChangeShapeType="1"/>
          </p:cNvCxnSpPr>
          <p:nvPr/>
        </p:nvCxnSpPr>
        <p:spPr bwMode="auto">
          <a:xfrm rot="10800000">
            <a:off x="2133600" y="2332038"/>
            <a:ext cx="76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8" name="Flowchart: Delay 249"/>
          <p:cNvSpPr>
            <a:spLocks noChangeArrowheads="1"/>
          </p:cNvSpPr>
          <p:nvPr/>
        </p:nvSpPr>
        <p:spPr bwMode="auto">
          <a:xfrm>
            <a:off x="2209800" y="4724400"/>
            <a:ext cx="152400" cy="152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59" name="Straight Connector 250"/>
          <p:cNvCxnSpPr>
            <a:cxnSpLocks noChangeShapeType="1"/>
          </p:cNvCxnSpPr>
          <p:nvPr/>
        </p:nvCxnSpPr>
        <p:spPr bwMode="auto">
          <a:xfrm>
            <a:off x="1981200" y="48291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0" name="Straight Connector 251"/>
          <p:cNvCxnSpPr>
            <a:cxnSpLocks noChangeShapeType="1"/>
          </p:cNvCxnSpPr>
          <p:nvPr/>
        </p:nvCxnSpPr>
        <p:spPr bwMode="auto">
          <a:xfrm rot="10800000">
            <a:off x="2133600" y="4770438"/>
            <a:ext cx="76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1" name="Straight Connector 253"/>
          <p:cNvCxnSpPr>
            <a:cxnSpLocks noChangeShapeType="1"/>
          </p:cNvCxnSpPr>
          <p:nvPr/>
        </p:nvCxnSpPr>
        <p:spPr bwMode="auto">
          <a:xfrm rot="5400000">
            <a:off x="725488" y="3362325"/>
            <a:ext cx="28178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62" name="TextBox 254"/>
          <p:cNvSpPr txBox="1">
            <a:spLocks noChangeArrowheads="1"/>
          </p:cNvSpPr>
          <p:nvPr/>
        </p:nvSpPr>
        <p:spPr bwMode="auto">
          <a:xfrm>
            <a:off x="1963738" y="1760538"/>
            <a:ext cx="369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103680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Logical Structure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6" descr="ch03-deco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1134839"/>
            <a:ext cx="1607995" cy="13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h03-m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98" y="1220495"/>
            <a:ext cx="2510333" cy="11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ch03-ful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76" y="1063729"/>
            <a:ext cx="2160590" cy="12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h03-4bitad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2790549"/>
            <a:ext cx="4343400" cy="15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h03-dlat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13" y="2673224"/>
            <a:ext cx="2537917" cy="9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h03-regi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" y="4780753"/>
            <a:ext cx="3383632" cy="12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h03-memo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1" y="3890110"/>
            <a:ext cx="2990974" cy="27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1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31461-FF8B-4716-8C7B-738DAE3A277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FAA7E-55F0-4500-A088-4DC807F4F41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Transistor: Building Block of Computers</a:t>
            </a:r>
          </a:p>
          <a:p>
            <a:pPr marL="576263" lvl="1" indent="-234950"/>
            <a:r>
              <a:rPr lang="en-US" altLang="zh-CN" dirty="0">
                <a:latin typeface="Courier"/>
                <a:ea typeface="宋体" panose="02010600030101010101" pitchFamily="2" charset="-122"/>
              </a:rPr>
              <a:t>Logically, each transistor acts as a switch</a:t>
            </a:r>
          </a:p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Combined to implement logic functions 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AND, OR, NOT</a:t>
            </a:r>
          </a:p>
        </p:txBody>
      </p:sp>
    </p:spTree>
    <p:extLst>
      <p:ext uri="{BB962C8B-B14F-4D97-AF65-F5344CB8AC3E}">
        <p14:creationId xmlns:p14="http://schemas.microsoft.com/office/powerpoint/2010/main" val="27514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1E819-BEFA-4A14-BBB8-5DE87E0DAC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AEEA88-DB7C-4693-A2B1-DAF74563227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N-type MOS Transistor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MOS = Metal Oxide Semiconductor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two types: N-type and P-type</a:t>
            </a:r>
          </a:p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N-type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positive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short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closed</a:t>
            </a:r>
            <a:r>
              <a:rPr lang="en-US" altLang="zh-CN" dirty="0">
                <a:latin typeface="Courier"/>
              </a:rPr>
              <a:t>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zero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open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open</a:t>
            </a:r>
            <a:r>
              <a:rPr lang="en-US" altLang="zh-CN" dirty="0">
                <a:latin typeface="Courier"/>
              </a:rPr>
              <a:t>)</a:t>
            </a:r>
          </a:p>
        </p:txBody>
      </p:sp>
      <p:sp>
        <p:nvSpPr>
          <p:cNvPr id="16390" name="Oval 9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1</a:t>
            </a:r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0</a:t>
            </a:r>
          </a:p>
        </p:txBody>
      </p:sp>
      <p:pic>
        <p:nvPicPr>
          <p:cNvPr id="16396" name="Picture 20" descr="ch03-n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987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Oval 8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8" name="Picture 22" descr="ch03-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3" descr="ch03-clo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 Box 24"/>
          <p:cNvSpPr txBox="1">
            <a:spLocks noChangeArrowheads="1"/>
          </p:cNvSpPr>
          <p:nvPr/>
        </p:nvSpPr>
        <p:spPr bwMode="auto">
          <a:xfrm>
            <a:off x="500641" y="5757863"/>
            <a:ext cx="2762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Terminal #2 must 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connected to GND (0V).</a:t>
            </a:r>
          </a:p>
        </p:txBody>
      </p:sp>
    </p:spTree>
    <p:extLst>
      <p:ext uri="{BB962C8B-B14F-4D97-AF65-F5344CB8AC3E}">
        <p14:creationId xmlns:p14="http://schemas.microsoft.com/office/powerpoint/2010/main" val="353640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BCAF9-3EDA-45EC-8E72-592759A28CF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9D237-EFDC-4987-9169-4BC656B7D86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307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P-type MOS Transistor</a:t>
            </a:r>
          </a:p>
        </p:txBody>
      </p:sp>
      <p:sp>
        <p:nvSpPr>
          <p:cNvPr id="18437" name="Rectangle 307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P-type </a:t>
            </a:r>
            <a:r>
              <a:rPr lang="en-US" altLang="zh-CN">
                <a:ea typeface="宋体" panose="02010600030101010101" pitchFamily="2" charset="-122"/>
              </a:rPr>
              <a:t>is </a:t>
            </a:r>
            <a:r>
              <a:rPr lang="en-US" altLang="zh-CN" i="1">
                <a:ea typeface="宋体" panose="02010600030101010101" pitchFamily="2" charset="-122"/>
              </a:rPr>
              <a:t>complementary</a:t>
            </a:r>
            <a:r>
              <a:rPr lang="en-US" altLang="zh-CN">
                <a:ea typeface="宋体" panose="02010600030101010101" pitchFamily="2" charset="-122"/>
              </a:rPr>
              <a:t> to N-type</a:t>
            </a:r>
          </a:p>
          <a:p>
            <a:pPr marL="576263" lvl="1" indent="-234950"/>
            <a:r>
              <a:rPr lang="en-US" altLang="zh-CN"/>
              <a:t>when Gate has </a:t>
            </a:r>
            <a:r>
              <a:rPr lang="en-US" altLang="zh-CN" u="sng">
                <a:solidFill>
                  <a:srgbClr val="009900"/>
                </a:solidFill>
              </a:rPr>
              <a:t>positive</a:t>
            </a:r>
            <a:r>
              <a:rPr lang="en-US" altLang="zh-CN"/>
              <a:t> voltage,</a:t>
            </a:r>
            <a:br>
              <a:rPr lang="en-US" altLang="zh-CN"/>
            </a:br>
            <a:r>
              <a:rPr lang="en-US" altLang="zh-CN"/>
              <a:t>open circuit between #1 and #2</a:t>
            </a:r>
            <a:br>
              <a:rPr lang="en-US" altLang="zh-CN"/>
            </a:br>
            <a:r>
              <a:rPr lang="en-US" altLang="zh-CN"/>
              <a:t>(switch </a:t>
            </a:r>
            <a:r>
              <a:rPr lang="en-US" altLang="zh-CN" u="sng">
                <a:solidFill>
                  <a:srgbClr val="009900"/>
                </a:solidFill>
              </a:rPr>
              <a:t>open</a:t>
            </a:r>
            <a:r>
              <a:rPr lang="en-US" altLang="zh-CN"/>
              <a:t>)</a:t>
            </a:r>
          </a:p>
          <a:p>
            <a:pPr marL="576263" lvl="1" indent="-234950"/>
            <a:r>
              <a:rPr lang="en-US" altLang="zh-CN"/>
              <a:t>when Gate has </a:t>
            </a:r>
            <a:r>
              <a:rPr lang="en-US" altLang="zh-CN" u="sng">
                <a:solidFill>
                  <a:srgbClr val="CE0000"/>
                </a:solidFill>
              </a:rPr>
              <a:t>zero</a:t>
            </a:r>
            <a:r>
              <a:rPr lang="en-US" altLang="zh-CN"/>
              <a:t> voltage,</a:t>
            </a:r>
            <a:br>
              <a:rPr lang="en-US" altLang="zh-CN"/>
            </a:br>
            <a:r>
              <a:rPr lang="en-US" altLang="zh-CN"/>
              <a:t>short circuit between #1 and #2</a:t>
            </a:r>
            <a:br>
              <a:rPr lang="en-US" altLang="zh-CN"/>
            </a:br>
            <a:r>
              <a:rPr lang="en-US" altLang="zh-CN"/>
              <a:t>(switch </a:t>
            </a:r>
            <a:r>
              <a:rPr lang="en-US" altLang="zh-CN" u="sng">
                <a:solidFill>
                  <a:srgbClr val="CE0000"/>
                </a:solidFill>
              </a:rPr>
              <a:t>closed</a:t>
            </a:r>
            <a:r>
              <a:rPr lang="en-US" altLang="zh-CN"/>
              <a:t>)</a:t>
            </a:r>
          </a:p>
        </p:txBody>
      </p:sp>
      <p:sp>
        <p:nvSpPr>
          <p:cNvPr id="18438" name="Oval 3076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9" name="Line 3078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0" name="Text Box 3079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1</a:t>
            </a:r>
          </a:p>
        </p:txBody>
      </p:sp>
      <p:sp>
        <p:nvSpPr>
          <p:cNvPr id="18441" name="Line 3080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2" name="Text Box 3081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0</a:t>
            </a:r>
          </a:p>
        </p:txBody>
      </p:sp>
      <p:sp>
        <p:nvSpPr>
          <p:cNvPr id="18443" name="Oval 3077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44" name="Picture 3084" descr="ch03-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3085" descr="ch03-clo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3086"/>
          <p:cNvSpPr txBox="1">
            <a:spLocks noChangeArrowheads="1"/>
          </p:cNvSpPr>
          <p:nvPr/>
        </p:nvSpPr>
        <p:spPr bwMode="auto">
          <a:xfrm>
            <a:off x="811870" y="4036537"/>
            <a:ext cx="2398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Terminal #1 must 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connected to +2.9V.</a:t>
            </a:r>
          </a:p>
        </p:txBody>
      </p:sp>
      <p:pic>
        <p:nvPicPr>
          <p:cNvPr id="18447" name="Picture 3088" descr="ch03-pm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884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Oval 3083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2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Gates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294967295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Lecture 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0" descr="ch03-n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7" y="1119160"/>
            <a:ext cx="1987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88" descr="ch03-p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60" y="1089305"/>
            <a:ext cx="1884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0" descr="ch03-n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19277"/>
            <a:ext cx="1996902" cy="20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9" descr="ch03-n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1" y="2984445"/>
            <a:ext cx="1721270" cy="19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h03-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2" y="3034272"/>
            <a:ext cx="2589761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ch03-n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01" y="4558140"/>
            <a:ext cx="1686577" cy="18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 descr="ch03-a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7" y="4558140"/>
            <a:ext cx="2449146" cy="19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ch03-gat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8" y="1032616"/>
            <a:ext cx="8512784" cy="54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B3466-A986-4C27-8B3C-8D917E798A08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91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877F9-53C6-41E3-86EE-2B964B434F1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Today: Building Functions from Logic Gates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We've already seen how to implement truth tables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using AND, OR, and NOT -- an example of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i="1" dirty="0">
                <a:ea typeface="宋体" panose="02010600030101010101" pitchFamily="2" charset="-122"/>
              </a:rPr>
              <a:t>combinational logic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Combinational Logic Circuit</a:t>
            </a:r>
          </a:p>
          <a:p>
            <a:pPr lvl="1"/>
            <a:r>
              <a:rPr lang="en-US" altLang="zh-CN" dirty="0"/>
              <a:t>output depends only on the current inputs</a:t>
            </a:r>
          </a:p>
          <a:p>
            <a:pPr lvl="1"/>
            <a:r>
              <a:rPr lang="en-US" altLang="zh-CN" dirty="0"/>
              <a:t>stateless</a:t>
            </a:r>
          </a:p>
          <a:p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Sequential Logic Circuit</a:t>
            </a:r>
          </a:p>
          <a:p>
            <a:pPr lvl="1"/>
            <a:r>
              <a:rPr lang="en-US" altLang="zh-CN" dirty="0"/>
              <a:t>output depends on the sequence of inputs (past and present)</a:t>
            </a:r>
          </a:p>
          <a:p>
            <a:pPr lvl="1"/>
            <a:r>
              <a:rPr lang="en-US" altLang="zh-CN" dirty="0"/>
              <a:t>stores information (state) from past inputs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We'll first look at some useful combinational circuits,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then show how to use sequential circuits to store information.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351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Transistor Physical Layout</a:t>
              </a:r>
              <a:endParaRPr kumimoji="0" lang="zh-CN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Scheme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Representing Information</a:t>
            </a:r>
            <a:endParaRPr kumimoji="0" lang="zh-CN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Register Transfer Level (RTL)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1K~10K Cells/Module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Full Adder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Gete</a:t>
            </a: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Circuit Level Design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Transistor Level Design</a:t>
            </a:r>
            <a:r>
              <a:rPr kumimoji="0" lang="zh-CN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16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Register Transfer Level (RTL)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2~16 Gates/Cell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Clk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Register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0" lang="en-US" altLang="zh-CN" sz="7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out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0" lang="en-US" altLang="zh-CN" sz="7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Integrated Circuit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100 Modules/ 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AutoShape 5">
            <a:extLst>
              <a:ext uri="{FF2B5EF4-FFF2-40B4-BE49-F238E27FC236}">
                <a16:creationId xmlns:a16="http://schemas.microsoft.com/office/drawing/2014/main" id="{ECEEAC25-9319-4B9F-8833-04BAD915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92" y="326296"/>
            <a:ext cx="2160588" cy="360363"/>
          </a:xfrm>
          <a:prstGeom prst="wedgeRoundRectCallout">
            <a:avLst>
              <a:gd name="adj1" fmla="val 52228"/>
              <a:gd name="adj2" fmla="val 3470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Now, You are Here.</a:t>
            </a: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57F2960F-7BD4-41B9-B183-E11A8098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956" y="2803444"/>
            <a:ext cx="2160588" cy="360363"/>
          </a:xfrm>
          <a:prstGeom prst="wedgeRoundRectCallout">
            <a:avLst>
              <a:gd name="adj1" fmla="val 52228"/>
              <a:gd name="adj2" fmla="val 3470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aseline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3386367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</TotalTime>
  <Pages>0</Pages>
  <Words>2104</Words>
  <Characters>0</Characters>
  <Application>Microsoft Office PowerPoint</Application>
  <DocSecurity>0</DocSecurity>
  <PresentationFormat>全屏显示(4:3)</PresentationFormat>
  <Lines>0</Lines>
  <Paragraphs>549</Paragraphs>
  <Slides>35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60" baseType="lpstr">
      <vt:lpstr>Courier</vt:lpstr>
      <vt:lpstr>CourierPS</vt:lpstr>
      <vt:lpstr>Gungsuh</vt:lpstr>
      <vt:lpstr>仿宋</vt:lpstr>
      <vt:lpstr>黑体</vt:lpstr>
      <vt:lpstr>华文新魏</vt:lpstr>
      <vt:lpstr>楷体</vt:lpstr>
      <vt:lpstr>楷体</vt:lpstr>
      <vt:lpstr>微软雅黑</vt:lpstr>
      <vt:lpstr>Arial</vt:lpstr>
      <vt:lpstr>Calibri</vt:lpstr>
      <vt:lpstr>Cambria Math</vt:lpstr>
      <vt:lpstr>Corbel</vt:lpstr>
      <vt:lpstr>Franklin Gothic Book</vt:lpstr>
      <vt:lpstr>Franklin Gothic Demi</vt:lpstr>
      <vt:lpstr>Garamond</vt:lpstr>
      <vt:lpstr>Tahoma</vt:lpstr>
      <vt:lpstr>Times New Roman</vt:lpstr>
      <vt:lpstr>Verdana</vt:lpstr>
      <vt:lpstr>Wingdings</vt:lpstr>
      <vt:lpstr>Wingdings 3</vt:lpstr>
      <vt:lpstr>1_Office 主题​​</vt:lpstr>
      <vt:lpstr>1_学术交流模板3-中文</vt:lpstr>
      <vt:lpstr>2_Office 主题​​</vt:lpstr>
      <vt:lpstr>学术交流模板3-中文</vt:lpstr>
      <vt:lpstr>Chapter 3-2   Combinational Logic Circuits &amp;  Basic Storage Elements</vt:lpstr>
      <vt:lpstr>PowerPoint 演示文稿</vt:lpstr>
      <vt:lpstr>PowerPoint 演示文稿</vt:lpstr>
      <vt:lpstr>Review</vt:lpstr>
      <vt:lpstr>N-type MOS Transistor</vt:lpstr>
      <vt:lpstr>P-type MOS Transistor</vt:lpstr>
      <vt:lpstr>Gates</vt:lpstr>
      <vt:lpstr>Today: Building Functions from Logic Gates</vt:lpstr>
      <vt:lpstr>Approach: Bottom Up </vt:lpstr>
      <vt:lpstr>Great Idea #3: Abstraction Helps Us Manage Complexity</vt:lpstr>
      <vt:lpstr>Great Idea #4: Software and Hardware Co-design </vt:lpstr>
      <vt:lpstr>PowerPoint 演示文稿</vt:lpstr>
      <vt:lpstr>Decoder</vt:lpstr>
      <vt:lpstr>Multiplexer (MUX)</vt:lpstr>
      <vt:lpstr>Full Adder</vt:lpstr>
      <vt:lpstr>Four-bit Adder</vt:lpstr>
      <vt:lpstr>Adder/Subtracter - Approach #1</vt:lpstr>
      <vt:lpstr>Adder/Subtracter - Approach #2</vt:lpstr>
      <vt:lpstr>Incrementer</vt:lpstr>
      <vt:lpstr>One-bit Incrementer</vt:lpstr>
      <vt:lpstr>PowerPoint 演示文稿</vt:lpstr>
      <vt:lpstr>Combinational vs. Sequential</vt:lpstr>
      <vt:lpstr>R-S Latch: Simple Storage Element</vt:lpstr>
      <vt:lpstr>Clearing the R-S latch</vt:lpstr>
      <vt:lpstr>Setting the R-S Latch</vt:lpstr>
      <vt:lpstr>R-S Latch Summary</vt:lpstr>
      <vt:lpstr>Gated D-Latch</vt:lpstr>
      <vt:lpstr>Register</vt:lpstr>
      <vt:lpstr>Representing Multi-bit Values</vt:lpstr>
      <vt:lpstr>Memory</vt:lpstr>
      <vt:lpstr>22 x 3 Memory</vt:lpstr>
      <vt:lpstr>More Memory Details</vt:lpstr>
      <vt:lpstr>SRAM Memory</vt:lpstr>
      <vt:lpstr>PowerPoint 演示文稿</vt:lpstr>
      <vt:lpstr>Basic Logical Structure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638</cp:revision>
  <cp:lastPrinted>2020-01-03T04:17:52Z</cp:lastPrinted>
  <dcterms:created xsi:type="dcterms:W3CDTF">2012-09-03T16:09:03Z</dcterms:created>
  <dcterms:modified xsi:type="dcterms:W3CDTF">2023-09-06T13:56:23Z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